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59"/>
  </p:notesMasterIdLst>
  <p:handoutMasterIdLst>
    <p:handoutMasterId r:id="rId60"/>
  </p:handoutMasterIdLst>
  <p:sldIdLst>
    <p:sldId id="322" r:id="rId6"/>
    <p:sldId id="498" r:id="rId7"/>
    <p:sldId id="558" r:id="rId8"/>
    <p:sldId id="526" r:id="rId9"/>
    <p:sldId id="557" r:id="rId10"/>
    <p:sldId id="543" r:id="rId11"/>
    <p:sldId id="532" r:id="rId12"/>
    <p:sldId id="528" r:id="rId13"/>
    <p:sldId id="549" r:id="rId14"/>
    <p:sldId id="535" r:id="rId15"/>
    <p:sldId id="539" r:id="rId16"/>
    <p:sldId id="548" r:id="rId17"/>
    <p:sldId id="533" r:id="rId18"/>
    <p:sldId id="550" r:id="rId19"/>
    <p:sldId id="527" r:id="rId20"/>
    <p:sldId id="537" r:id="rId21"/>
    <p:sldId id="540" r:id="rId22"/>
    <p:sldId id="541" r:id="rId23"/>
    <p:sldId id="542" r:id="rId24"/>
    <p:sldId id="545" r:id="rId25"/>
    <p:sldId id="551" r:id="rId26"/>
    <p:sldId id="536" r:id="rId27"/>
    <p:sldId id="524" r:id="rId28"/>
    <p:sldId id="552" r:id="rId29"/>
    <p:sldId id="501" r:id="rId30"/>
    <p:sldId id="494" r:id="rId31"/>
    <p:sldId id="502" r:id="rId32"/>
    <p:sldId id="503" r:id="rId33"/>
    <p:sldId id="531" r:id="rId34"/>
    <p:sldId id="505" r:id="rId35"/>
    <p:sldId id="506" r:id="rId36"/>
    <p:sldId id="555" r:id="rId37"/>
    <p:sldId id="508" r:id="rId38"/>
    <p:sldId id="509" r:id="rId39"/>
    <p:sldId id="511" r:id="rId40"/>
    <p:sldId id="544" r:id="rId41"/>
    <p:sldId id="510" r:id="rId42"/>
    <p:sldId id="512" r:id="rId43"/>
    <p:sldId id="513" r:id="rId44"/>
    <p:sldId id="515" r:id="rId45"/>
    <p:sldId id="556" r:id="rId46"/>
    <p:sldId id="517" r:id="rId47"/>
    <p:sldId id="518" r:id="rId48"/>
    <p:sldId id="519" r:id="rId49"/>
    <p:sldId id="521" r:id="rId50"/>
    <p:sldId id="523" r:id="rId51"/>
    <p:sldId id="522" r:id="rId52"/>
    <p:sldId id="534" r:id="rId53"/>
    <p:sldId id="530" r:id="rId54"/>
    <p:sldId id="538" r:id="rId55"/>
    <p:sldId id="553" r:id="rId56"/>
    <p:sldId id="554" r:id="rId57"/>
    <p:sldId id="321" r:id="rId5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5E4610-E2CB-A58E-49AD-E6170B9FD682}" name="Bogdanov Stanislav, Ing." initials="SB" userId="S::stanislav.bogdanov@mvcr.cz::58c559ac-f700-414f-b767-d59311b5f4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9" autoAdjust="0"/>
    <p:restoredTop sz="71634" autoAdjust="0"/>
  </p:normalViewPr>
  <p:slideViewPr>
    <p:cSldViewPr snapToGrid="0">
      <p:cViewPr varScale="1">
        <p:scale>
          <a:sx n="68" d="100"/>
          <a:sy n="68" d="100"/>
        </p:scale>
        <p:origin x="1382" y="62"/>
      </p:cViewPr>
      <p:guideLst/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notesViewPr>
    <p:cSldViewPr snapToGrid="0">
      <p:cViewPr varScale="1">
        <p:scale>
          <a:sx n="78" d="100"/>
          <a:sy n="78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handoutMaster" Target="handoutMasters/handoutMaster1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autoTitleDeleted val="0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Reformy</c:v>
                </c:pt>
              </c:strCache>
            </c:strRef>
          </c:tx>
          <c:spPr>
            <a:solidFill>
              <a:srgbClr val="9EC8E9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C1838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eGovernment a digitální infrastruktura</c:v>
                </c:pt>
                <c:pt idx="1">
                  <c:v>Odolnost a kybernetická bezpečnost</c:v>
                </c:pt>
                <c:pt idx="2">
                  <c:v>Veřejná správa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B53-4322-95CD-F328C83352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Investice</c:v>
                </c:pt>
              </c:strCache>
            </c:strRef>
          </c:tx>
          <c:spPr>
            <a:solidFill>
              <a:srgbClr val="F8C2B9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C1838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eGovernment a digitální infrastruktura</c:v>
                </c:pt>
                <c:pt idx="1">
                  <c:v>Odolnost a kybernetická bezpečnost</c:v>
                </c:pt>
                <c:pt idx="2">
                  <c:v>Veřejná správa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7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B53-4322-95CD-F328C83352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2E4079"/>
            </a:solidFill>
          </a:ln>
        </c:spPr>
        <c:txPr>
          <a:bodyPr/>
          <a:lstStyle/>
          <a:p>
            <a:pPr>
              <a:defRPr sz="1200">
                <a:solidFill>
                  <a:srgbClr val="FFFFFF"/>
                </a:solidFill>
              </a:defRPr>
            </a:pPr>
            <a:endParaRPr lang="cs-CZ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FFFFFF"/>
              </a:solidFill>
            </a:defRPr>
          </a:pPr>
          <a:endParaRPr lang="cs-CZ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solidFill>
            <a:srgbClr val="FFFFFF"/>
          </a:solidFill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08.10.2026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Vítejte na jednání pracovní skupiny pro období 28+.</a:t>
            </a:r>
          </a:p>
          <a:p>
            <a:r>
              <a:rPr lang="cs-CZ" dirty="0"/>
              <a:t>Cílem dnešní prezentace je shrnout plánované reformy a investice v gesci MV a spolupracujících subjektů (DIA, NÚKIB, MO).</a:t>
            </a:r>
          </a:p>
          <a:p>
            <a:r>
              <a:rPr lang="cs-CZ" dirty="0"/>
              <a:t>Časový rozsah jednání zhruba 60 minut, prostor pro diskuzi po každém bloku.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Stručně projdeme agendu: kontext, strategický rámec, detail agend MV a plán prací.</a:t>
            </a:r>
          </a:p>
          <a:p>
            <a:r>
              <a:rPr lang="cs-CZ" dirty="0"/>
              <a:t>Hlavní důraz dnes klademe na témata eGovernment a digitální infrastruktura a Odolnost, kybernetická bezpečnost a neveřejné sítě.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DD6E5-528F-F95E-DBB9-75E844A65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721AF-91BF-592A-D7D9-3DC39B293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E11BE8-A6A9-FB08-0F7D-854B8B701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Zásady fungování Platformy: nemáme a neplánujeme mít jednací řád (snad), postupujeme konsensem; diskuze je otevřená a věcná; politická diskuze a rozhodování přijde později a jinde; otevřené body ke znění kapitol řešíme v rámci Platformy, ne venku; při přípravě vstupů řešíme i své kapacity a schopnosti.</a:t>
            </a:r>
          </a:p>
          <a:p>
            <a:r>
              <a:t>Platforma nemá finální slovo při podobě kapitoly – finální znění vzejde z jednání s EK, proto je důležité být připraven věcně (to je účel Platformy).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33766-F9B1-F352-0878-ED5E6E46A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641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Připomínám, že prezentované výstupy vznikly ve spolupráci čtyř subjektů – MV, DIA, NÚKIB a MO.</a:t>
            </a:r>
          </a:p>
          <a:p>
            <a:r>
              <a:t>Územní dimenze se zaměřuje na místa s koncentrací problémů, neřešíme klasické dělení MRR/PR/VRR/ČR.</a:t>
            </a:r>
          </a:p>
          <a:p>
            <a:r>
              <a:t>Všechny materiály jsou stále v pracovní verzi. [Doplnit aktuální stav schvalování Strategického rámce vládou.]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21F7-DA27-D74B-6BB6-BADB7C1E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962F3-20D7-6FB1-B233-CD48F6FFB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7E256-64CB-B012-79F1-46E722132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Postup tvorby vstupního materiálu: (1) analýza strategií a dalších relevantních dokumentů, (2) jednání s věcnými gestory agendy (MV, NÚKIB, DIA), (3) definice problémů a nástrojů řešení, (4) identifikace reforem/investic.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EE15B-3CB9-75A9-056F-ACD33ADA8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206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FE3E3-E5E7-C326-33A5-92132C5ED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C6229-C193-8EBD-CB95-5B380BF65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03C14-E30E-D298-2137-E7B157BB2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Platforma vychází ze dvou vstupů: výstupů pracovní skupiny gestorů (MV, MO, NÚKIB, DIA) a UV 537/2026 k přípravě NRPP.</a:t>
            </a:r>
          </a:p>
          <a:p>
            <a:r>
              <a:t>Cílem je propsat identifikované reformy a investice do přípravy NRPP 28+ a aktualizovat je v návaznosti na UV 537/2026.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91E2-457B-B063-1D1E-30161CD9A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64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Přecházíme k strategickému rámci pro EU fondy 2028+.</a:t>
            </a:r>
          </a:p>
          <a:p>
            <a:r>
              <a:rPr lang="cs-CZ" dirty="0"/>
              <a:t>Cílem následujících dvou slidů je dát rámcový přehled, jaké problémy a prioritní nástroje řešení jsou navrhovány.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Schéma ukazuje návaznost: problém identifikovaný v UV k NRPP, prioritní nástroj řešení a reforma/investice. Zvýrazněná část je východiskem z UV 537/2026.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786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82FC9-1EF3-4C85-2155-CE2F58D7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090A270-0152-FF41-E3AF-0B1E3E2234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A259D7B-FE15-2B7D-AEC2-64BB59F66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DE4AC4-4310-E9BF-91AF-FD4B3A5DF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6988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Oblast Odolnost, kybernetická bezpečnost a neveřejné sítě řeší tři problémové okruhy: připravenost na mimořádné události, společenskou odolnost vůči současným výzvám a rychlý rozvoj kybernetických hrozeb.</a:t>
            </a:r>
          </a:p>
          <a:p>
            <a:r>
              <a:rPr lang="cs-CZ" dirty="0"/>
              <a:t>Klíčové nástroje zahrnují modernizaci varovacích systémů (Cell broadcast), výcvikových středisek IZS, anti-dronovou ochranu, podporu mediální gramotnosti a strategické projekty typu BIVOJ.</a:t>
            </a:r>
          </a:p>
          <a:p>
            <a:r>
              <a:rPr lang="cs-CZ" dirty="0"/>
              <a:t>Důraz klademe na dual-use využití a sdílená kyber-bezpečnostní řešení.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EB1A6-CFCA-A383-9389-0C11A1054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A7925D-052A-4D9E-CB7C-1338AF2F48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5A5F0-4ADF-03D5-BC2D-024E8C7BF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Oblast Odolnost, kybernetická bezpečnost a neveřejné sítě řeší tři problémové okruhy: připravenost na mimořádné události, společenskou odolnost vůči současným výzvám a rychlý rozvoj kybernetických hrozeb.</a:t>
            </a:r>
          </a:p>
          <a:p>
            <a:r>
              <a:rPr lang="cs-CZ" dirty="0"/>
              <a:t>Klíčové nástroje zahrnují modernizaci varovacích systémů (Cell broadcast), výcvikových středisek IZS, anti-dronovou ochranu, podporu mediální gramotnosti a strategické projekty typu BIVOJ.</a:t>
            </a:r>
          </a:p>
          <a:p>
            <a:r>
              <a:rPr lang="cs-CZ" dirty="0"/>
              <a:t>Důraz klademe na dual-use využití a sdílená kyber-bezpečnostní řešení.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3C6B5-3AB6-2FE9-8335-D3DF487A4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1273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13020-6D62-A8BA-10A1-66725220C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92738-3F89-7570-0046-42D3E3F61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9F9FC-F5CB-236C-455B-B27D5DA09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 oblast Veřejná správa uvádí UV územní dimenzi: tam, kde to bude tematicky vhodné, bude podporováno také využití institutu společenství obcí.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B3554-CB99-518E-BF7B-A543995B6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3929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Přejdeme k detailu jednotlivých agend v gesci MV.</a:t>
            </a:r>
          </a:p>
          <a:p>
            <a:r>
              <a:t>Následující sekce strukturuje 4 oblasti, 19 strategických iniciativ, 10 reforem a 9 investic.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D7F61-7748-1EAF-48E2-5A0D50E4E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1A62895-FCE4-CB0A-9CBE-644CF6CBB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CCFE367-20BC-C9BF-1106-BEDDFCD5E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Schéma ukazuje navazující část: k prioritnímu nástroji řešení jsou navrženy reformy a investice. Zvýrazněná část je výstupem platformy MV.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69C7555-EBE3-B247-A3A5-6740A7FB9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576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Detail je rozdělen do oblastí pokrývajících karty opatření.</a:t>
            </a:r>
          </a:p>
          <a:p>
            <a:r>
              <a:t>Celkem 19 strategických iniciativ – z toho 10 reforem a 9 investic.</a:t>
            </a:r>
          </a:p>
          <a:p>
            <a:r>
              <a:t>U všech iniciativ máme provazbu na CSR a strategické dokumenty. Výpočet costingu je v přípravě.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F816-6861-E321-0DA3-02454EDC5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97BEDB-0137-1CE8-A949-C38431257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1E0B0-9EA5-7F0A-D640-25A288349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eGovernment a digitální infrastruktura: přehled prioritních nástrojů řešení a jim odpovídajících reforem a investic.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B398F-E6C2-4D00-6EE6-67B9E0FC7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710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837CD-B8AE-5897-14D0-D21DD1CA9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037A5-AF20-427C-A8AB-04B6443A6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CA4B6-463E-42B8-A8C0-4E072D75E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Odolnost a kybernetická bezpečnost (část odolnost): u každého nástroje řešení je uvedena odpovídající investice nebo reforma.</a:t>
            </a:r>
          </a:p>
          <a:p>
            <a:r>
              <a:t>Průřezové reformy: Modernizace krizového řízení a Posílení resilience fungování IZS.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B6DF9-DDEB-59CC-C108-4CB54C0F1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2658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974C-82C2-7757-6B61-4A6922AF0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BFAFA-C95F-A1C0-B150-C1F246153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73E7F6-6B2D-7B17-A5B8-E1DFA3B5C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Všem nástrojům v této části odpovídá investice Odolná a připravená veřejná správa a společnost a Reforma systému odolnosti vůči bezpečnostním hrozbám.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E0B95-F231-4F97-E5DF-A03AD1FB9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746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FC1DF-DEB1-F0C9-668D-8C6776470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CC942-70BC-8111-5A18-0F5018F7C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EAF85A-B08C-BBCB-9047-5167DE4A3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Odolnost a kybernetická bezpečnost (část kybernetická bezpečnost a neveřejné sítě): přehled nástrojů řešení a odpovídajících reforem a investic.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56D43-E412-F94A-45A0-6067C9C4B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95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92513-38DA-E611-1CD3-0B950A31A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3729A6-6F9A-9DB1-0F4B-26A4932F5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021A9-B28C-F8EF-5A61-E148DCF44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Veřejná správa: reformy Vznik nové soustavy pověřených obecních úřadů a Zvýšení role společenství obcí v území.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47910-0DC9-A47D-E68E-557223A4C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1446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7E404-D831-7F37-1443-61CD9B871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4A323-16A6-F059-A69B-98F603435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AA8AF-E8CB-AC1B-77A9-538C5B9BB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Přejdeme k detailu jednotlivých reforem a investic.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18D83-9A5F-BAE4-B9A5-85371EFE2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510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2E06-3D40-26D4-0E78-27DF722F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E1E61-136B-3BAF-4394-97421A491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D5D59-8EA1-5875-A4B9-91C37569D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Schéma ukazuje metodický postup: projektové záměry gestorů a projektové záměry vstupují do centrálních projektů a implementačních témat reformní osy, která vede k reformě a navazující legislativě (zákony, vyhlášky). Projektové záměry investiční osy vedou přímo k investici.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4EE9D-83F3-D7EA-D418-749744A2E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11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Karta Digitalizace – eGovernment vychází z CSR doporučení snížit administrativní zátěž digitalizací.</a:t>
            </a:r>
          </a:p>
          <a:p>
            <a:r>
              <a:rPr lang="cs-CZ" dirty="0"/>
              <a:t>Opírá se o klíčové strategické dokumenty (Strategie řízeného přístupu k datům, Informační koncepce ČR a MV, Klientsky orientovaná veřejná správa 2030).</a:t>
            </a:r>
          </a:p>
          <a:p>
            <a:r>
              <a:rPr lang="cs-CZ" dirty="0"/>
              <a:t>Karta obsahuje tři reformy (AI governance, řízení IS, víceleté rozpočtování) a dvě investice (strategické projekty eGov a kvalitní správa dat).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23</a:t>
            </a:fld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A10BC-586A-ABAA-B442-92F61BAB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E40C2-CD59-DCA5-CD84-1CC2D7E7E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5112C9-FBF3-42E9-BC16-4C86CC8C5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Karta Digitalizace – eGovernment vychází z CSR doporučení snížit administrativní zátěž digitalizací.</a:t>
            </a:r>
          </a:p>
          <a:p>
            <a:r>
              <a:t>Opírá se o klíčové strategické dokumenty (Strategie řízeného přístupu k datům, Informační koncepce ČR a MV, Klientsky orientovaná veřejná správa 2030).</a:t>
            </a:r>
          </a:p>
          <a:p>
            <a:r>
              <a:t>Karta obsahuje dvě reformy (AI governance, řízení informačních systémů) a dvě investice (strategické projekty eGov a kvalitní správa dat).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CC880-8F3A-11EB-085C-42E517F541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155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cílí na nastavení jednotné centrální AI governance pro veřejnou správu.</a:t>
            </a:r>
          </a:p>
          <a:p>
            <a:r>
              <a:rPr lang="cs-CZ" dirty="0"/>
              <a:t>Podporujeme zavádění prvků automatizace a AI s důrazem na zefektivnění rozhodování v agendě, individualizaci služeb klientovi a analýzu big dat pro evidence-based přístup k legislativě.</a:t>
            </a:r>
          </a:p>
          <a:p>
            <a:r>
              <a:rPr lang="cs-CZ" dirty="0"/>
              <a:t>Předpokládá se vznik centrálních platforem a komponent využitelných napříč resorty.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25</a:t>
            </a:fld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mění logiku péče o informační systémy – centrální jednotkou přestává být systém, novou jednotkou je služba a občan.</a:t>
            </a:r>
          </a:p>
          <a:p>
            <a:r>
              <a:rPr lang="cs-CZ" dirty="0"/>
              <a:t>Cílem je snížit administrativní zátěž úřadů a zvýšit tlak na kvalitu online služeb.</a:t>
            </a:r>
          </a:p>
          <a:p>
            <a:r>
              <a:rPr lang="cs-CZ" dirty="0"/>
              <a:t>Klíčové prvky: úprava pravidel eGov, konec principu „one size fits all“, centrální IS, kde úřady najdou své povinnosti a stav plnění.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26</a:t>
            </a:fld>
            <a:endParaRPr 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podporuje celostátní infrastrukturní projekty s dopadem na celý ekosystém eGovernment.</a:t>
            </a:r>
          </a:p>
          <a:p>
            <a:r>
              <a:rPr lang="cs-CZ" dirty="0"/>
              <a:t>Příklady projektů: Digitální Česko 2.0, eGov Drive a další.</a:t>
            </a:r>
          </a:p>
          <a:p>
            <a:r>
              <a:rPr lang="cs-CZ" dirty="0"/>
              <a:t>Finální výčet bude určen Radou vlády pro informační společnost na návrh MV a DIA.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27</a:t>
            </a:fld>
            <a:endParaRPr 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se zaměřuje na implementaci data governance a digitalizaci komunikace Government to Government.</a:t>
            </a:r>
          </a:p>
          <a:p>
            <a:r>
              <a:rPr lang="cs-CZ" dirty="0"/>
              <a:t>Konkrétní aktivity: úpravy ISVS, integrační platformy, publikace nových datových sad, napojení na Národní katalog otevřených dat a ISSS.</a:t>
            </a:r>
          </a:p>
          <a:p>
            <a:r>
              <a:rPr lang="cs-CZ" dirty="0"/>
              <a:t>Součástí je rozvoj centrální infrastruktury – Národní katalog dat, IS sdílených služeb, digitalizace archivnictví.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28</a:t>
            </a:fld>
            <a:endParaRPr 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Karta Zvýšení odolnosti a připravenosti vychází z CSR doporučení posílit výdaje na obranu a připravenost.</a:t>
            </a:r>
          </a:p>
          <a:p>
            <a:r>
              <a:rPr lang="cs-CZ" dirty="0"/>
              <a:t>Opírá se o klíčové dokumenty: Strategie HZS, Koncepce ochrany obyvatelstva, Koncepce rozvoje PČR, Národní program ochrany kritické infrastruktury.</a:t>
            </a:r>
          </a:p>
          <a:p>
            <a:r>
              <a:rPr lang="cs-CZ" dirty="0"/>
              <a:t>Obsahuje čtyři reformy a čtyři investice s důrazem na IZS, dual-use, kritickou infrastrukturu a obranu.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29</a:t>
            </a:fld>
            <a:endParaRPr lang="cs-C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modernizuje krizové řízení – posiluje civilně-vojenskou spolupráci a digitalizaci.</a:t>
            </a:r>
          </a:p>
          <a:p>
            <a:r>
              <a:rPr lang="cs-CZ" dirty="0"/>
              <a:t>Zahrnuje legislativní úpravy (zákon o krizovém řízení), zvyšování připravenosti orgánů krizového řízení a programy pro ochranu kritické infrastruktury.</a:t>
            </a:r>
          </a:p>
          <a:p>
            <a:r>
              <a:rPr lang="cs-CZ" dirty="0"/>
              <a:t>Součástí je i podpora vědeckého rozvoje a vzdělávání v oblasti ochrany kritické infrastruktury.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30</a:t>
            </a:fld>
            <a:endParaRPr lang="cs-C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Reforma posiluje odolnost fungování IZS – optimalizace rozmístění sil PČR a HZS, změna typu stanic (P1→P2, C1→C2) pro zajištění minimálních stavů.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31</a:t>
            </a:fld>
            <a:endParaRPr lang="cs-C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Druhá reforma řeší síť náborových, výcvikových a vzdělávacích center pro PČR, HZS, AČR, celní správu a vězeňskou službu.</a:t>
            </a:r>
          </a:p>
          <a:p>
            <a:r>
              <a:t>Součástí budou startovací byty, školy, školky a sportoviště pro rodiny příslušníků.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reaguje na nové bezpečnostní hrozby a posiluje odolnost společnosti.</a:t>
            </a:r>
          </a:p>
          <a:p>
            <a:r>
              <a:rPr lang="cs-CZ" dirty="0"/>
              <a:t>Konkrétně: systém akutní komunikace pro krizové situace, celorepubliková síť center pro dětské oběti násilí, programy pro práci s agresí.</a:t>
            </a:r>
          </a:p>
          <a:p>
            <a:r>
              <a:rPr lang="cs-CZ" dirty="0"/>
              <a:t>Dále posílení dobrovolnických a komunitních center vybavených pro krize, kybernetická odolnost obyvatel a krizová připravenost ve školách.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33</a:t>
            </a:fld>
            <a:endParaRPr lang="cs-CZ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podporuje strategické projekty pro odolnost a obranu ČR.</a:t>
            </a:r>
          </a:p>
          <a:p>
            <a:r>
              <a:rPr lang="cs-CZ" dirty="0"/>
              <a:t>Zahrnuje výstavbu a modernizaci infrastruktury IZS a AČR – hangáry, areál biologické ochrany, ochrana mezinárodních letišť.</a:t>
            </a:r>
          </a:p>
          <a:p>
            <a:r>
              <a:rPr lang="cs-CZ" dirty="0"/>
              <a:t>Revitalizace letišť Líně, Přerov Bochoř a Hradec Králové, výstavba souvisejících heliportů. Finální výčet schválí Bezpečnostní rada státu.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34</a:t>
            </a:fld>
            <a:endParaRPr lang="cs-CZ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posiluje odolnost a připravenost veřejné správy i společnosti.</a:t>
            </a:r>
          </a:p>
          <a:p>
            <a:r>
              <a:rPr lang="cs-CZ" dirty="0"/>
              <a:t>Vzdělávání ve školách (program 72 hodin), velkokapacitní sklady, kapacity pro evakuaci a nouzové přežití, prostředky individuální ochrany.</a:t>
            </a:r>
          </a:p>
          <a:p>
            <a:r>
              <a:rPr lang="cs-CZ" dirty="0"/>
              <a:t>Zálohování základních registrů (i do zahraničí), centra bezpečí pro vzdělávání obyvatelstva, Národní centrum pro výzkum odolnosti a obrany státu.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35</a:t>
            </a:fld>
            <a:endParaRPr lang="cs-C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76815-697C-C267-8859-908C7EDFB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FD791-C260-8B52-5404-8800BF7B8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3B0C8D-DA34-A469-C9ED-07EFE0E76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posiluje odolnost a připravenost veřejné správy i společnosti.</a:t>
            </a:r>
          </a:p>
          <a:p>
            <a:r>
              <a:rPr lang="cs-CZ" dirty="0"/>
              <a:t>Vzdělávání ve školách (program 72 hodin), velkokapacitní sklady, kapacity pro evakuaci a nouzové přežití, prostředky individuální ochrany.</a:t>
            </a:r>
          </a:p>
          <a:p>
            <a:r>
              <a:rPr lang="cs-CZ" dirty="0"/>
              <a:t>Zálohování základních registrů (i do zahraničí), centra bezpečí pro vzdělávání obyvatelstva, Národní centrum pro výzkum odolnosti a obrany státu.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5565A-ECD8-9B94-6DBA-E07833BBC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66790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modernizuje vybavení IZS a resortu MV.</a:t>
            </a:r>
          </a:p>
          <a:p>
            <a:r>
              <a:rPr lang="cs-CZ" dirty="0"/>
              <a:t>Klíčové projekty: dokončení jednotného systému varování (Cell broadcast), modernizace operačních středisek PČR a HZS, IS pro krizové řízení.</a:t>
            </a:r>
          </a:p>
          <a:p>
            <a:r>
              <a:rPr lang="cs-CZ" dirty="0"/>
              <a:t>Důležité je odolné krizové spojení a rozšíření utajované komunikace minimálně do úrovně krajů.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37</a:t>
            </a:fld>
            <a:endParaRPr lang="cs-C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Investice modernizuje vybavení AČR a Ministerstva obrany.</a:t>
            </a:r>
          </a:p>
          <a:p>
            <a:r>
              <a:t>Konkrétně např.: rozvoj informačních a komunikačních technologií AČR; digitalizace procesů velení a řízení a interoperabilita se systémy NATO; systém ochrany a monitorování SOM; ochrana vzdušného prostoru před drony (mobilní a statické antidronové řešení, VTÚ Vyškov).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38</a:t>
            </a:fld>
            <a:endParaRPr lang="cs-CZ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Karta Kybernetická bezpečnost a neveřejné sítě vychází z CSR doporučení posílit výdaje na obranu a připravenost.</a:t>
            </a:r>
          </a:p>
          <a:p>
            <a:r>
              <a:t>Opírá se o Národní strategii kybernetické bezpečnosti 2026–2030, Informační koncepci MV a koncepty mobilních komunikací a neveřejných sítí v gesci MV.</a:t>
            </a:r>
          </a:p>
          <a:p>
            <a:r>
              <a:t>Obsahuje dvě reformy (regulatorní rámec, kryptografická ochrana) a tři investice (včetně strategických projektů, např. BIVOJ).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39</a:t>
            </a:fld>
            <a:endParaRPr lang="cs-CZ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Reforma reviduje regulatorní rámec kybernetické bezpečnosti v návaznosti na CSA2, CRA, NIS2, GOVSATCOM a kybernetické governance.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40</a:t>
            </a:fld>
            <a:endParaRPr lang="cs-C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Druhá reforma řeší kryptografickou ochranu utajovaných informací – legislativní, koncepční a metodické změny vycházející z NP KOUI a jejího implementačního plánu. Jádro reformy tvoří neinvestiční změny.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cílí na strategické projekty, které významně zvýší kybernetickou bezpečnost ČR.</a:t>
            </a:r>
          </a:p>
          <a:p>
            <a:r>
              <a:rPr lang="cs-CZ" dirty="0"/>
              <a:t>Klíčové oblasti: přechod na postkvantovou kryptografii, posílení NÚKIB, národní autorita pro vydávání SSL/TLS certifikátů, evropská certifikační autorita.</a:t>
            </a:r>
          </a:p>
          <a:p>
            <a:r>
              <a:rPr lang="cs-CZ" dirty="0"/>
              <a:t>Dále podpora PRS Galileo a GOVSATCOM včetně podpory českého výrobce přijímačů. Finální rozhodnutí provede Bezpečnostní rada státu.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42</a:t>
            </a:fld>
            <a:endParaRPr lang="cs-CZ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podporuje aktivity zvyšující kybernetickou bezpečnost ČR.</a:t>
            </a:r>
          </a:p>
          <a:p>
            <a:r>
              <a:rPr lang="cs-CZ" dirty="0"/>
              <a:t>Úzká provazba s reformou kybernetické governance a investicí do sdílených řešení.</a:t>
            </a:r>
          </a:p>
          <a:p>
            <a:r>
              <a:rPr lang="cs-CZ" dirty="0"/>
              <a:t>Konkrétně: realizace opatření dle legislativy, povinná implementace EDR (AI, post-kvantové šifrování) a snižování závislosti na zahraničních technologiích mimo EU.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43</a:t>
            </a:fld>
            <a:endParaRPr lang="cs-CZ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Investice vytváří sdílená kyber-bezpečnostní řešení používaná minimálně 3 a více subjekty (např. společný SOC).</a:t>
            </a:r>
          </a:p>
          <a:p>
            <a:r>
              <a:rPr lang="cs-CZ" dirty="0"/>
              <a:t>Cílem je poskytnout bezpečnostní a komunikační služby všem zapojeným institucím veřejné správy.</a:t>
            </a:r>
          </a:p>
          <a:p>
            <a:r>
              <a:rPr lang="cs-CZ" dirty="0"/>
              <a:t>Podporujeme i vývoj technologií pro ochranu utajovaných informací v neveřejných sítích.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44</a:t>
            </a:fld>
            <a:endParaRPr lang="cs-CZ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Karta Veřejná správa vychází z CSR doporučení podpořit a zjednodušit spolupráci mezi obecními správami.</a:t>
            </a:r>
          </a:p>
          <a:p>
            <a:r>
              <a:rPr lang="cs-CZ" dirty="0"/>
              <a:t>Strategický kontext: Strategie regionálního rozvoje 2021+, Klientsky orientovaná veřejná správa 2030, Hospodářská strategie Česko 2.0.</a:t>
            </a:r>
          </a:p>
          <a:p>
            <a:r>
              <a:rPr lang="cs-CZ" dirty="0"/>
              <a:t>Obsahuje dvě reformy – role společenství obcí a soustava pověřených obecních úřadů.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45</a:t>
            </a:fld>
            <a:endParaRPr lang="cs-CZ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vytváří novou soustavu pověřených obecních úřadů.</a:t>
            </a:r>
          </a:p>
          <a:p>
            <a:r>
              <a:rPr lang="cs-CZ" dirty="0"/>
              <a:t>Sníží administrativní zátěž malých obcí, které budou vykonávat jen zbytkovou přenesenou působnost (např. správa voleb).</a:t>
            </a:r>
          </a:p>
          <a:p>
            <a:r>
              <a:rPr lang="cs-CZ" dirty="0"/>
              <a:t>Sníží počet veřejnoprávních smluv (dnes přes 8 000) a přesune kompetence na ORP nebo do samostatné působnosti.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46</a:t>
            </a:fld>
            <a:endParaRPr lang="cs-CZ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Reforma posiluje institut společenství obcí jako nástroj pro výkon veřejné správy a veřejných služeb.</a:t>
            </a:r>
          </a:p>
          <a:p>
            <a:r>
              <a:rPr lang="cs-CZ" dirty="0"/>
              <a:t>Zahrnuje rekodifikaci institutu na verzi 2.0, rozšíření úkolů, nastavení spolufinancování (např. RUD), regionální fondy.</a:t>
            </a:r>
          </a:p>
          <a:p>
            <a:r>
              <a:rPr lang="cs-CZ" dirty="0"/>
              <a:t>Důležitá je i metodická a finanční podpora MV – nastavení metodických kapacit a dotačního titulu.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47</a:t>
            </a:fld>
            <a:endParaRPr lang="cs-CZ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Přejdeme k plánu prací na další období – shrnutí dalších kroků a harmonogramu.</a:t>
            </a:r>
          </a:p>
          <a:p>
            <a:r>
              <a:t>Klíčové jsou nejbližší termíny: vkládání záměrů členy platformy do 4. 12. 2026 a příprava detailní verze 1 kapitol do ledna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48</a:t>
            </a:fld>
            <a:endParaRPr lang="cs-CZ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Harmonogram má čtyři fáze: Příprava (říjen–prosinec 2026), Detailní verze 1 kapitol (prosinec 2026–leden 2027), Konzultace (Q1–Q2 2027) a Finiš (Q2 2027–2028).</a:t>
            </a:r>
          </a:p>
          <a:p>
            <a:r>
              <a:t>Finiš zahrnuje konzultace s EK a Platformou, schválení NRPP Evropskou komisí a zahájení implementace reforem a investic.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FFFF8-9D6D-436C-BC81-1532FC13086D}" type="slidenum">
              <a:rPr lang="cs-CZ"/>
              <a:t>49</a:t>
            </a:fld>
            <a:endParaRPr lang="cs-CZ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9FBE9-DA0D-D97C-E1CB-0739BF3B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E87FC-0211-6D46-77CA-CBACFAEA0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7D4848-7D66-B318-421E-89E2CC0AE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Záměry lze předložit třemi způsoby: zasláním vyplněného Wordu, vložením vyplněného Wordu do aplikace a (v přípravě) přímým zadáním informací o záměru do aplikace.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79D14-6A23-A29B-B6BE-740A8A18B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8460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A798B-6D7A-DBFE-4FAF-87A273486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BA460E-5741-2DFF-F69E-F9EDC5325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1BA1F-E65B-1A8B-4A61-7B1DCA8C6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[Prezentuje: Nikola]</a:t>
            </a:r>
          </a:p>
          <a:p>
            <a:r>
              <a:t>Metodické informace k předkládaným záměrům – šablona záměru ve formátu Word.</a:t>
            </a:r>
          </a:p>
          <a:p>
            <a:r>
              <a:t>Základní informace: časová způsobilost nejdříve od 1. 1. 2028; povinná udržitelnost všech investic 5 let; strategická opora projektu; dvojí financování – posun ke dvojímu vykazování; posun k výkonnostnímu modelu.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EBA21-17FC-8592-B2CC-66983C0A8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71736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8906B-AA33-8AD0-96AC-0AC4B120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9674E-AC7D-771B-D03F-90B72A356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64BC1-4F58-C0EE-C59E-AE3C33108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Shrnutí nejbližších kroků: 10/2026 jednání MV se zbývajícími členy platformy; do 4. 12. 2026 vkládání záměrů; do ledna 2027 analýza a detailní verze 1 kapitol; Q1–Q2 2027 jednání platformy k jednotlivým kapitolám.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8D141-EA4A-801C-6A2E-551E4AAE2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8951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Děkuji za pozornost.</a:t>
            </a:r>
          </a:p>
          <a:p>
            <a:r>
              <a:rPr lang="cs-CZ" dirty="0"/>
              <a:t>V případě dotazů, návrhů nebo upřesnění mě prosím kontaktujte na uvedeném e-mailu.</a:t>
            </a:r>
          </a:p>
          <a:p>
            <a:r>
              <a:rPr lang="cs-CZ" dirty="0"/>
              <a:t>Otevíráme prostor pro diskuzi.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algn="l"/>
            <a:r>
              <a:rPr lang="cs-CZ" dirty="0"/>
              <a:t>Ministerstvo vnitra</a:t>
            </a:r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 sz="10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cs-CZ"/>
              <a:t>Ministerstvo vnitra</a:t>
            </a:r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jana.knizova@mv.gov.cz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e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stanislav.bogdanov@mv.gov.cz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hyperlink" Target="mailto:Nikola.kucerova@mv.go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844" y="1266274"/>
            <a:ext cx="8884356" cy="3904037"/>
          </a:xfrm>
        </p:spPr>
        <p:txBody>
          <a:bodyPr/>
          <a:lstStyle/>
          <a:p>
            <a:r>
              <a:rPr lang="cs-CZ" sz="3200" dirty="0"/>
              <a:t>Platforma přípravy NRPP</a:t>
            </a:r>
            <a:br>
              <a:rPr lang="cs-CZ" sz="2400" dirty="0"/>
            </a:br>
            <a:br>
              <a:rPr lang="cs-CZ" sz="2400" dirty="0"/>
            </a:br>
            <a:br>
              <a:rPr lang="cs-CZ" sz="2400" dirty="0"/>
            </a:br>
            <a:r>
              <a:rPr lang="cs-CZ" sz="2800" dirty="0"/>
              <a:t>1) eGovernment a Digitální infrastruktura</a:t>
            </a:r>
            <a:br>
              <a:rPr lang="cs-CZ" sz="2800" dirty="0"/>
            </a:br>
            <a:r>
              <a:rPr lang="cs-CZ" sz="2800" dirty="0"/>
              <a:t>2) Odolnost a kybernetická bezpečnost</a:t>
            </a:r>
            <a:r>
              <a:rPr lang="cs-CZ" sz="2800" noProof="0" dirty="0"/>
              <a:t> </a:t>
            </a:r>
            <a:br>
              <a:rPr lang="cs-CZ" sz="2800" noProof="0" dirty="0"/>
            </a:br>
            <a:r>
              <a:rPr lang="cs-CZ" sz="2800" dirty="0"/>
              <a:t>3) Veřejná správa</a:t>
            </a:r>
            <a:endParaRPr lang="cs-CZ" sz="24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9667" y="4980017"/>
            <a:ext cx="5400000" cy="1223416"/>
          </a:xfrm>
        </p:spPr>
        <p:txBody>
          <a:bodyPr/>
          <a:lstStyle/>
          <a:p>
            <a:r>
              <a:rPr lang="cs-CZ" dirty="0"/>
              <a:t>Ministerstvo vnitra </a:t>
            </a:r>
          </a:p>
          <a:p>
            <a:r>
              <a:rPr lang="cs-CZ" dirty="0"/>
              <a:t>7.10.2026 </a:t>
            </a:r>
            <a:endParaRPr lang="cs-CZ" noProof="0" dirty="0"/>
          </a:p>
          <a:p>
            <a:endParaRPr lang="cs-CZ" noProof="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DA60147-79B6-6B65-3E5B-8EE587944FA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63" y="619097"/>
            <a:ext cx="4194252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1003-4641-1444-CFE5-102A033B8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D89E22-1C4D-8B09-9FBA-A69CAE9F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Agenda dnešního jednání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FF7458-001E-82D1-AAD4-8540CD54008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Bod agendy 1"/>
          <p:cNvSpPr/>
          <p:nvPr/>
        </p:nvSpPr>
        <p:spPr>
          <a:xfrm>
            <a:off x="685800" y="1508760"/>
            <a:ext cx="10817352" cy="7315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7432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Kontext jednání (účel a technické informace)</a:t>
            </a:r>
          </a:p>
        </p:txBody>
      </p:sp>
      <p:sp>
        <p:nvSpPr>
          <p:cNvPr id="7" name="Číslo 1"/>
          <p:cNvSpPr/>
          <p:nvPr/>
        </p:nvSpPr>
        <p:spPr>
          <a:xfrm>
            <a:off x="914400" y="16002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Bod agendy 2"/>
          <p:cNvSpPr/>
          <p:nvPr/>
        </p:nvSpPr>
        <p:spPr>
          <a:xfrm>
            <a:off x="685800" y="2377440"/>
            <a:ext cx="10817352" cy="128016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7432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Aktuální stav příprav kapitol</a:t>
            </a:r>
          </a:p>
          <a:p>
            <a:pPr marL="274320" indent="-18288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600" b="0" i="0">
                <a:solidFill>
                  <a:srgbClr val="9EC8E9"/>
                </a:solidFill>
              </a:rPr>
              <a:t>UV 537/2026 k přípravě NRPP</a:t>
            </a:r>
          </a:p>
          <a:p>
            <a:pPr marL="274320" indent="-18288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600" b="0" i="0">
                <a:solidFill>
                  <a:srgbClr val="9EC8E9"/>
                </a:solidFill>
              </a:rPr>
              <a:t>Výstupy z pracovní skupiny MV, DIA, NÚKIB a MO</a:t>
            </a:r>
          </a:p>
        </p:txBody>
      </p:sp>
      <p:sp>
        <p:nvSpPr>
          <p:cNvPr id="9" name="Číslo 2"/>
          <p:cNvSpPr/>
          <p:nvPr/>
        </p:nvSpPr>
        <p:spPr>
          <a:xfrm>
            <a:off x="914400" y="27432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Bod agendy 3"/>
          <p:cNvSpPr/>
          <p:nvPr/>
        </p:nvSpPr>
        <p:spPr>
          <a:xfrm>
            <a:off x="685800" y="3794760"/>
            <a:ext cx="10817352" cy="128016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7432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Plán prací na další období</a:t>
            </a:r>
          </a:p>
          <a:p>
            <a:pPr marL="274320" indent="-18288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600" b="0" i="0">
                <a:solidFill>
                  <a:srgbClr val="9EC8E9"/>
                </a:solidFill>
              </a:rPr>
              <a:t>Harmonogram prací</a:t>
            </a:r>
          </a:p>
          <a:p>
            <a:pPr marL="274320" indent="-18288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600" b="0" i="0">
                <a:solidFill>
                  <a:srgbClr val="9EC8E9"/>
                </a:solidFill>
              </a:rPr>
              <a:t>Metodický postup u přípravy reforem/investic</a:t>
            </a:r>
          </a:p>
        </p:txBody>
      </p:sp>
      <p:sp>
        <p:nvSpPr>
          <p:cNvPr id="11" name="Číslo 3"/>
          <p:cNvSpPr/>
          <p:nvPr/>
        </p:nvSpPr>
        <p:spPr>
          <a:xfrm>
            <a:off x="914400" y="41605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Bod agendy 4"/>
          <p:cNvSpPr/>
          <p:nvPr/>
        </p:nvSpPr>
        <p:spPr>
          <a:xfrm>
            <a:off x="685800" y="5212080"/>
            <a:ext cx="10817352" cy="7315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7432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Různé a závěr</a:t>
            </a:r>
          </a:p>
        </p:txBody>
      </p:sp>
      <p:sp>
        <p:nvSpPr>
          <p:cNvPr id="13" name="Číslo 4"/>
          <p:cNvSpPr/>
          <p:nvPr/>
        </p:nvSpPr>
        <p:spPr>
          <a:xfrm>
            <a:off x="914400" y="53035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915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6F9CF-2DA6-4C5E-392D-686FA97FC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4F33C0-7340-83FB-431F-16A6FC79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 dirty="0"/>
              <a:t>Základní informace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DCCCD2-BD8C-A73E-54F5-1F066B5E27A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14" name="Zástupný symbol pro číslo snímku 3">
            <a:extLst>
              <a:ext uri="{FF2B5EF4-FFF2-40B4-BE49-F238E27FC236}">
                <a16:creationId xmlns:a16="http://schemas.microsoft.com/office/drawing/2014/main" id="{58B1E49E-DA42-0B79-2882-E5C5A6CA992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15" name="Zásada 1"/>
          <p:cNvSpPr/>
          <p:nvPr/>
        </p:nvSpPr>
        <p:spPr>
          <a:xfrm>
            <a:off x="685800" y="1508760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r>
              <a:rPr lang="cs-CZ" sz="1600" dirty="0">
                <a:solidFill>
                  <a:srgbClr val="FFFFFF"/>
                </a:solidFill>
              </a:rPr>
              <a:t>Účel platformy – připravit podklady a argumentaci – za  silnější ICT a Odolnost</a:t>
            </a:r>
          </a:p>
          <a:p>
            <a:endParaRPr lang="cs-CZ" sz="1600" dirty="0">
              <a:solidFill>
                <a:srgbClr val="FFFFFF"/>
              </a:solidFill>
            </a:endParaRPr>
          </a:p>
          <a:p>
            <a:r>
              <a:rPr lang="cs-CZ" sz="1600" dirty="0">
                <a:solidFill>
                  <a:srgbClr val="FFFFFF"/>
                </a:solidFill>
              </a:rPr>
              <a:t>Platforma nemá finální slovo při podobě Kapitoly – finální znění vzejde z jednání s EK</a:t>
            </a:r>
          </a:p>
        </p:txBody>
      </p:sp>
      <p:sp>
        <p:nvSpPr>
          <p:cNvPr id="16" name="Číslo 1"/>
          <p:cNvSpPr/>
          <p:nvPr/>
        </p:nvSpPr>
        <p:spPr>
          <a:xfrm>
            <a:off x="960120" y="1946148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7" name="Zásada 2"/>
          <p:cNvSpPr/>
          <p:nvPr/>
        </p:nvSpPr>
        <p:spPr>
          <a:xfrm>
            <a:off x="685800" y="3115056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Otevřená a věcná diskuze</a:t>
            </a:r>
          </a:p>
        </p:txBody>
      </p:sp>
      <p:sp>
        <p:nvSpPr>
          <p:cNvPr id="18" name="Číslo 2"/>
          <p:cNvSpPr/>
          <p:nvPr/>
        </p:nvSpPr>
        <p:spPr>
          <a:xfrm>
            <a:off x="960120" y="3552444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9" name="Zásada 3"/>
          <p:cNvSpPr/>
          <p:nvPr/>
        </p:nvSpPr>
        <p:spPr>
          <a:xfrm>
            <a:off x="685800" y="4721352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 dirty="0">
                <a:solidFill>
                  <a:srgbClr val="FFFFFF"/>
                </a:solidFill>
              </a:rPr>
              <a:t>Politická diskuze a rozhodování přijde později a jinde</a:t>
            </a:r>
          </a:p>
        </p:txBody>
      </p:sp>
      <p:sp>
        <p:nvSpPr>
          <p:cNvPr id="20" name="Číslo 3"/>
          <p:cNvSpPr/>
          <p:nvPr/>
        </p:nvSpPr>
        <p:spPr>
          <a:xfrm>
            <a:off x="960120" y="51587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Zásada 4"/>
          <p:cNvSpPr/>
          <p:nvPr/>
        </p:nvSpPr>
        <p:spPr>
          <a:xfrm>
            <a:off x="6185916" y="1508760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Otevřené body týkající se znění kapitol řešíme v rámci Platformy (a ne venku)</a:t>
            </a:r>
          </a:p>
        </p:txBody>
      </p:sp>
      <p:sp>
        <p:nvSpPr>
          <p:cNvPr id="22" name="Číslo 4"/>
          <p:cNvSpPr/>
          <p:nvPr/>
        </p:nvSpPr>
        <p:spPr>
          <a:xfrm>
            <a:off x="6460236" y="1946148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Zásada 5"/>
          <p:cNvSpPr/>
          <p:nvPr/>
        </p:nvSpPr>
        <p:spPr>
          <a:xfrm>
            <a:off x="6185916" y="3115056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Při přípravě vstupů řešíme i své kapacity a schopnosti</a:t>
            </a:r>
          </a:p>
        </p:txBody>
      </p:sp>
      <p:sp>
        <p:nvSpPr>
          <p:cNvPr id="24" name="Číslo 5"/>
          <p:cNvSpPr/>
          <p:nvPr/>
        </p:nvSpPr>
        <p:spPr>
          <a:xfrm>
            <a:off x="6460236" y="3552444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5" name="Zásada 6"/>
          <p:cNvSpPr/>
          <p:nvPr/>
        </p:nvSpPr>
        <p:spPr>
          <a:xfrm>
            <a:off x="6185916" y="4721352"/>
            <a:ext cx="5317236" cy="1423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051560" tIns="91440" rIns="228600" bIns="91440" rtlCol="0" anchor="ctr">
            <a:noAutofit/>
          </a:bodyPr>
          <a:lstStyle/>
          <a:p>
            <a:r>
              <a:rPr lang="cs-CZ" sz="1600">
                <a:solidFill>
                  <a:srgbClr val="FFFFFF"/>
                </a:solidFill>
              </a:rPr>
              <a:t>Nemáme a neplánujeme mít Jednací řád (snad) – konsensus</a:t>
            </a:r>
            <a:endParaRPr lang="cs-CZ" sz="1600" dirty="0">
              <a:solidFill>
                <a:srgbClr val="FFFFFF"/>
              </a:solidFill>
            </a:endParaRPr>
          </a:p>
        </p:txBody>
      </p:sp>
      <p:sp>
        <p:nvSpPr>
          <p:cNvPr id="26" name="Číslo 6"/>
          <p:cNvSpPr/>
          <p:nvPr/>
        </p:nvSpPr>
        <p:spPr>
          <a:xfrm>
            <a:off x="6460236" y="51587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5037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09F46-E774-8229-C3C4-E804DE23B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CB06B4-337C-6E62-DE86-F12E86AD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 dirty="0"/>
              <a:t>Kontext Platformy a dnešního jednání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C248816-6128-8944-1B86-3C257BAB8CB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Karta – Účel jednání"/>
          <p:cNvSpPr/>
          <p:nvPr/>
        </p:nvSpPr>
        <p:spPr>
          <a:xfrm>
            <a:off x="685800" y="1508760"/>
            <a:ext cx="5303520" cy="173024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 dirty="0">
                <a:solidFill>
                  <a:srgbClr val="9EC8E9"/>
                </a:solidFill>
              </a:rPr>
              <a:t>Účel </a:t>
            </a:r>
            <a:r>
              <a:rPr lang="cs-CZ" sz="1600" b="1" dirty="0">
                <a:solidFill>
                  <a:srgbClr val="9EC8E9"/>
                </a:solidFill>
              </a:rPr>
              <a:t>platformy</a:t>
            </a:r>
            <a:endParaRPr lang="cs-CZ" sz="1600" b="1" i="0" dirty="0">
              <a:solidFill>
                <a:srgbClr val="9EC8E9"/>
              </a:solidFill>
            </a:endParaRP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 dirty="0">
                <a:solidFill>
                  <a:srgbClr val="FFFFFF"/>
                </a:solidFill>
              </a:rPr>
              <a:t>Připravit podklady pro kapitoly „eGovernment a digitální infrastruktura“, „Odolnost a kybernetická bezpečnost“ a horizontálního tématu „veřejné správy“ – jak obsahově, tak </a:t>
            </a:r>
            <a:r>
              <a:rPr lang="cs-CZ" sz="1600" b="0" i="0" dirty="0" err="1">
                <a:solidFill>
                  <a:srgbClr val="FFFFFF"/>
                </a:solidFill>
              </a:rPr>
              <a:t>costing</a:t>
            </a:r>
            <a:endParaRPr lang="cs-CZ" sz="1600" b="0" i="0" dirty="0">
              <a:solidFill>
                <a:srgbClr val="FFFFFF"/>
              </a:solidFill>
            </a:endParaRPr>
          </a:p>
          <a:p>
            <a:pPr marL="27432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</a:pPr>
            <a:endParaRPr lang="cs-CZ" sz="1600" b="0" i="0" dirty="0">
              <a:solidFill>
                <a:srgbClr val="FFFFFF"/>
              </a:solidFill>
            </a:endParaRPr>
          </a:p>
        </p:txBody>
      </p:sp>
      <p:sp>
        <p:nvSpPr>
          <p:cNvPr id="7" name="Karta – Technické informace"/>
          <p:cNvSpPr/>
          <p:nvPr/>
        </p:nvSpPr>
        <p:spPr>
          <a:xfrm>
            <a:off x="685800" y="3421888"/>
            <a:ext cx="5303520" cy="266039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 dirty="0">
                <a:solidFill>
                  <a:srgbClr val="9EC8E9"/>
                </a:solidFill>
              </a:rPr>
              <a:t>Technické informace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 dirty="0">
                <a:solidFill>
                  <a:srgbClr val="FFFFFF"/>
                </a:solidFill>
              </a:rPr>
              <a:t>Ne vše se dostane do finálního znění NRPP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 dirty="0">
                <a:solidFill>
                  <a:srgbClr val="FFFFFF"/>
                </a:solidFill>
              </a:rPr>
              <a:t>Navazujeme na 2 vstupy (více v následujících slidech):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 dirty="0">
                <a:solidFill>
                  <a:srgbClr val="F8C2B9"/>
                </a:solidFill>
              </a:rPr>
              <a:t>UV 537/2026 k přípravě NRPP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 dirty="0">
                <a:solidFill>
                  <a:srgbClr val="F8C2B9"/>
                </a:solidFill>
              </a:rPr>
              <a:t>Výstupy z pracovní skupiny gestorů problematik </a:t>
            </a:r>
            <a:r>
              <a:rPr lang="cs-CZ" sz="1400" b="0" i="0" dirty="0" err="1">
                <a:solidFill>
                  <a:srgbClr val="F8C2B9"/>
                </a:solidFill>
              </a:rPr>
              <a:t>eGov</a:t>
            </a:r>
            <a:r>
              <a:rPr lang="cs-CZ" sz="1400" b="0" i="0" dirty="0">
                <a:solidFill>
                  <a:srgbClr val="F8C2B9"/>
                </a:solidFill>
              </a:rPr>
              <a:t>, veřejná správa, kybernetická bezpečnost a odolnost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6172200" y="1508760"/>
            <a:ext cx="53309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Agendy a spolupracující subjekty</a:t>
            </a:r>
          </a:p>
        </p:txBody>
      </p:sp>
      <p:sp>
        <p:nvSpPr>
          <p:cNvPr id="9" name="Agenda – eGovernment a digitální infrastruktura"/>
          <p:cNvSpPr/>
          <p:nvPr/>
        </p:nvSpPr>
        <p:spPr>
          <a:xfrm>
            <a:off x="6172200" y="1892808"/>
            <a:ext cx="5330952" cy="89611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09728" rIns="201168" bIns="9144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eGovernment a digitální infrastruktura</a:t>
            </a:r>
          </a:p>
        </p:txBody>
      </p:sp>
      <p:sp>
        <p:nvSpPr>
          <p:cNvPr id="10" name="Subjekt – MV"/>
          <p:cNvSpPr/>
          <p:nvPr/>
        </p:nvSpPr>
        <p:spPr>
          <a:xfrm>
            <a:off x="6373368" y="2395728"/>
            <a:ext cx="521228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MV</a:t>
            </a:r>
          </a:p>
        </p:txBody>
      </p:sp>
      <p:sp>
        <p:nvSpPr>
          <p:cNvPr id="11" name="Subjekt – DIA"/>
          <p:cNvSpPr/>
          <p:nvPr/>
        </p:nvSpPr>
        <p:spPr>
          <a:xfrm>
            <a:off x="6986036" y="2395728"/>
            <a:ext cx="555061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DIA</a:t>
            </a:r>
          </a:p>
        </p:txBody>
      </p:sp>
      <p:sp>
        <p:nvSpPr>
          <p:cNvPr id="12" name="Subjekt – vládní zmocněnci"/>
          <p:cNvSpPr/>
          <p:nvPr/>
        </p:nvSpPr>
        <p:spPr>
          <a:xfrm>
            <a:off x="7632537" y="2395728"/>
            <a:ext cx="1562906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vládní zmocněnci</a:t>
            </a:r>
          </a:p>
        </p:txBody>
      </p:sp>
      <p:sp>
        <p:nvSpPr>
          <p:cNvPr id="13" name="Agenda – Odolnost a kybernetická bezpečnost"/>
          <p:cNvSpPr/>
          <p:nvPr/>
        </p:nvSpPr>
        <p:spPr>
          <a:xfrm>
            <a:off x="6172200" y="2898648"/>
            <a:ext cx="5330952" cy="89611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09728" rIns="201168" bIns="9144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Odolnost a kybernetická bezpečnost</a:t>
            </a:r>
          </a:p>
        </p:txBody>
      </p:sp>
      <p:sp>
        <p:nvSpPr>
          <p:cNvPr id="14" name="Subjekt – MV"/>
          <p:cNvSpPr/>
          <p:nvPr/>
        </p:nvSpPr>
        <p:spPr>
          <a:xfrm>
            <a:off x="6373368" y="3401568"/>
            <a:ext cx="521228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MV</a:t>
            </a:r>
          </a:p>
        </p:txBody>
      </p:sp>
      <p:sp>
        <p:nvSpPr>
          <p:cNvPr id="15" name="Subjekt – NÚKIB"/>
          <p:cNvSpPr/>
          <p:nvPr/>
        </p:nvSpPr>
        <p:spPr>
          <a:xfrm>
            <a:off x="6986036" y="3401568"/>
            <a:ext cx="775168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NÚKIB</a:t>
            </a:r>
          </a:p>
        </p:txBody>
      </p:sp>
      <p:sp>
        <p:nvSpPr>
          <p:cNvPr id="16" name="Subjekt – MO"/>
          <p:cNvSpPr/>
          <p:nvPr/>
        </p:nvSpPr>
        <p:spPr>
          <a:xfrm>
            <a:off x="7852644" y="3401568"/>
            <a:ext cx="538115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MO</a:t>
            </a:r>
          </a:p>
        </p:txBody>
      </p:sp>
      <p:sp>
        <p:nvSpPr>
          <p:cNvPr id="17" name="Subjekt – vládní zmocněnci"/>
          <p:cNvSpPr/>
          <p:nvPr/>
        </p:nvSpPr>
        <p:spPr>
          <a:xfrm>
            <a:off x="8482199" y="3401568"/>
            <a:ext cx="1562906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vládní zmocněnci</a:t>
            </a:r>
          </a:p>
        </p:txBody>
      </p:sp>
      <p:sp>
        <p:nvSpPr>
          <p:cNvPr id="18" name="Agenda – Veřejná správa"/>
          <p:cNvSpPr/>
          <p:nvPr/>
        </p:nvSpPr>
        <p:spPr>
          <a:xfrm>
            <a:off x="6172200" y="3904488"/>
            <a:ext cx="5330952" cy="89611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09728" rIns="201168" bIns="9144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Veřejná správa</a:t>
            </a:r>
          </a:p>
        </p:txBody>
      </p:sp>
      <p:sp>
        <p:nvSpPr>
          <p:cNvPr id="19" name="Subjekt – MV"/>
          <p:cNvSpPr/>
          <p:nvPr/>
        </p:nvSpPr>
        <p:spPr>
          <a:xfrm>
            <a:off x="6373368" y="4407408"/>
            <a:ext cx="521228" cy="256032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MV</a:t>
            </a:r>
          </a:p>
        </p:txBody>
      </p:sp>
      <p:sp>
        <p:nvSpPr>
          <p:cNvPr id="20" name="Poznámka"/>
          <p:cNvSpPr/>
          <p:nvPr/>
        </p:nvSpPr>
        <p:spPr>
          <a:xfrm>
            <a:off x="6172200" y="4956048"/>
            <a:ext cx="5330952" cy="112623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Ne všechny aktivity zmíněné v UV 537 u řešených kapitol spadají pod platformu MV – budou řešeny na jiných platformách.</a:t>
            </a:r>
          </a:p>
        </p:txBody>
      </p:sp>
      <p:sp>
        <p:nvSpPr>
          <p:cNvPr id="21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8745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49FA3-10B9-E9C5-468C-650ABF7D8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1CE30D-E6E3-0986-31A0-16531416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Způsob tvorby vstupního materiálu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16E623-8938-3288-34F5-EA08DD0E5FD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21" name="Zástupný symbol pro číslo snímku 3">
            <a:extLst>
              <a:ext uri="{FF2B5EF4-FFF2-40B4-BE49-F238E27FC236}">
                <a16:creationId xmlns:a16="http://schemas.microsoft.com/office/drawing/2014/main" id="{4F39D054-689A-F253-9D23-9B76BF719B0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22" name="Krok 1"/>
          <p:cNvSpPr/>
          <p:nvPr/>
        </p:nvSpPr>
        <p:spPr>
          <a:xfrm>
            <a:off x="685800" y="2514600"/>
            <a:ext cx="2292858" cy="22860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1051560" rIns="182880" bIns="13716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 dirty="0">
                <a:solidFill>
                  <a:srgbClr val="FFFFFF"/>
                </a:solidFill>
              </a:rPr>
              <a:t>Analýza strategií a dalších relevantních dokumentů</a:t>
            </a:r>
          </a:p>
        </p:txBody>
      </p:sp>
      <p:sp>
        <p:nvSpPr>
          <p:cNvPr id="23" name="Číslo 1"/>
          <p:cNvSpPr/>
          <p:nvPr/>
        </p:nvSpPr>
        <p:spPr>
          <a:xfrm>
            <a:off x="1557909" y="27889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4" name="Šipka"/>
          <p:cNvSpPr/>
          <p:nvPr/>
        </p:nvSpPr>
        <p:spPr>
          <a:xfrm>
            <a:off x="3070098" y="3483864"/>
            <a:ext cx="365760" cy="347472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Krok 2"/>
          <p:cNvSpPr/>
          <p:nvPr/>
        </p:nvSpPr>
        <p:spPr>
          <a:xfrm>
            <a:off x="3527298" y="2514600"/>
            <a:ext cx="2292858" cy="22860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1051560" rIns="182880" bIns="13716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Jednání s věcnými gestory agendy (MV, NÚKIB, DIA)</a:t>
            </a:r>
          </a:p>
        </p:txBody>
      </p:sp>
      <p:sp>
        <p:nvSpPr>
          <p:cNvPr id="26" name="Číslo 2"/>
          <p:cNvSpPr/>
          <p:nvPr/>
        </p:nvSpPr>
        <p:spPr>
          <a:xfrm>
            <a:off x="4399407" y="27889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7" name="Šipka"/>
          <p:cNvSpPr/>
          <p:nvPr/>
        </p:nvSpPr>
        <p:spPr>
          <a:xfrm>
            <a:off x="5911596" y="3483864"/>
            <a:ext cx="365760" cy="347472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Krok 3"/>
          <p:cNvSpPr/>
          <p:nvPr/>
        </p:nvSpPr>
        <p:spPr>
          <a:xfrm>
            <a:off x="6368796" y="2514600"/>
            <a:ext cx="2292858" cy="22860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1051560" rIns="182880" bIns="13716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Definice problémů a nástrojů řešení</a:t>
            </a:r>
          </a:p>
        </p:txBody>
      </p:sp>
      <p:sp>
        <p:nvSpPr>
          <p:cNvPr id="29" name="Číslo 3"/>
          <p:cNvSpPr/>
          <p:nvPr/>
        </p:nvSpPr>
        <p:spPr>
          <a:xfrm>
            <a:off x="7240905" y="27889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0" name="Šipka"/>
          <p:cNvSpPr/>
          <p:nvPr/>
        </p:nvSpPr>
        <p:spPr>
          <a:xfrm>
            <a:off x="8753094" y="3483864"/>
            <a:ext cx="365760" cy="347472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Krok 4"/>
          <p:cNvSpPr/>
          <p:nvPr/>
        </p:nvSpPr>
        <p:spPr>
          <a:xfrm>
            <a:off x="9210294" y="2514600"/>
            <a:ext cx="2292858" cy="2286000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1051560" rIns="182880" bIns="137160" rtlCol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Identifikace reforem/investic</a:t>
            </a:r>
          </a:p>
        </p:txBody>
      </p:sp>
      <p:sp>
        <p:nvSpPr>
          <p:cNvPr id="32" name="Číslo 4"/>
          <p:cNvSpPr/>
          <p:nvPr/>
        </p:nvSpPr>
        <p:spPr>
          <a:xfrm>
            <a:off x="10082403" y="278892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0C1838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05036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D9660-3FF4-25F8-1F01-CBABFA9A6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C43ADF-D71E-C3E3-059F-16AE75143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Vztah 2 vstupů – Strategický rámec 28+ a Výstupy z PS gestorů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AF41C2-9CC7-5599-2841-E9A1CD7D0E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Vstup 1 – výstupy PS"/>
          <p:cNvSpPr/>
          <p:nvPr/>
        </p:nvSpPr>
        <p:spPr>
          <a:xfrm>
            <a:off x="685800" y="1463040"/>
            <a:ext cx="5760720" cy="2788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Výstupy z PS gestorů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PS MV, MO, NÚKIB a DIA – „interní příprava“ v tématech:</a:t>
            </a:r>
          </a:p>
        </p:txBody>
      </p:sp>
      <p:sp>
        <p:nvSpPr>
          <p:cNvPr id="7" name="Téma – eGovernment"/>
          <p:cNvSpPr/>
          <p:nvPr/>
        </p:nvSpPr>
        <p:spPr>
          <a:xfrm>
            <a:off x="886968" y="2377440"/>
            <a:ext cx="1275013" cy="256032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eGovernment</a:t>
            </a:r>
          </a:p>
        </p:txBody>
      </p:sp>
      <p:sp>
        <p:nvSpPr>
          <p:cNvPr id="8" name="Téma – Kybernetická bezpečnost"/>
          <p:cNvSpPr/>
          <p:nvPr/>
        </p:nvSpPr>
        <p:spPr>
          <a:xfrm>
            <a:off x="2253421" y="2377440"/>
            <a:ext cx="2130437" cy="256032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Kybernetická bezpečnost</a:t>
            </a:r>
          </a:p>
        </p:txBody>
      </p:sp>
      <p:sp>
        <p:nvSpPr>
          <p:cNvPr id="9" name="Téma – Odolnost"/>
          <p:cNvSpPr/>
          <p:nvPr/>
        </p:nvSpPr>
        <p:spPr>
          <a:xfrm>
            <a:off x="4475297" y="2377440"/>
            <a:ext cx="961362" cy="256032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Odolnost</a:t>
            </a:r>
          </a:p>
        </p:txBody>
      </p:sp>
      <p:sp>
        <p:nvSpPr>
          <p:cNvPr id="10" name="Téma – Obrana"/>
          <p:cNvSpPr/>
          <p:nvPr/>
        </p:nvSpPr>
        <p:spPr>
          <a:xfrm>
            <a:off x="886968" y="2743200"/>
            <a:ext cx="826147" cy="256032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Obrana</a:t>
            </a:r>
          </a:p>
        </p:txBody>
      </p:sp>
      <p:sp>
        <p:nvSpPr>
          <p:cNvPr id="11" name="Téma – Veřejná správa"/>
          <p:cNvSpPr/>
          <p:nvPr/>
        </p:nvSpPr>
        <p:spPr>
          <a:xfrm>
            <a:off x="1804555" y="2743200"/>
            <a:ext cx="1368616" cy="256032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FFFFFF"/>
                </a:solidFill>
              </a:rPr>
              <a:t>Veřejná správa</a:t>
            </a:r>
          </a:p>
        </p:txBody>
      </p:sp>
      <p:sp>
        <p:nvSpPr>
          <p:cNvPr id="12" name="Cíl – PS"/>
          <p:cNvSpPr txBox="1"/>
          <p:nvPr/>
        </p:nvSpPr>
        <p:spPr>
          <a:xfrm>
            <a:off x="886968" y="3246120"/>
            <a:ext cx="539496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Snaha o „propsání“ identifikovaných reforem/investic do přípravy NRPP 28+</a:t>
            </a:r>
          </a:p>
        </p:txBody>
      </p:sp>
      <p:sp>
        <p:nvSpPr>
          <p:cNvPr id="13" name="Vstup 2 – UV 537/2026"/>
          <p:cNvSpPr/>
          <p:nvPr/>
        </p:nvSpPr>
        <p:spPr>
          <a:xfrm>
            <a:off x="685800" y="4526280"/>
            <a:ext cx="5760720" cy="13716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UV 537/2026 k přípravě NRPP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Aktualizace identifikovaných reforem/investic v návaznosti na UV 537/2026 k přípravě NRPP</a:t>
            </a:r>
          </a:p>
        </p:txBody>
      </p:sp>
      <p:sp>
        <p:nvSpPr>
          <p:cNvPr id="14" name="Plus"/>
          <p:cNvSpPr/>
          <p:nvPr/>
        </p:nvSpPr>
        <p:spPr>
          <a:xfrm>
            <a:off x="3364992" y="42976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5" name="Šipka"/>
          <p:cNvSpPr/>
          <p:nvPr/>
        </p:nvSpPr>
        <p:spPr>
          <a:xfrm>
            <a:off x="6629400" y="3451860"/>
            <a:ext cx="548640" cy="457200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Vstupní materiál do Platformy"/>
          <p:cNvSpPr/>
          <p:nvPr/>
        </p:nvSpPr>
        <p:spPr>
          <a:xfrm>
            <a:off x="7315200" y="1463040"/>
            <a:ext cx="4187952" cy="4434840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>
                <a:solidFill>
                  <a:srgbClr val="FFFFFF"/>
                </a:solidFill>
              </a:rPr>
              <a:t>Vstupní materiál do Platformy</a:t>
            </a:r>
          </a:p>
        </p:txBody>
      </p:sp>
      <p:sp>
        <p:nvSpPr>
          <p:cNvPr id="17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3723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56DA15-AD05-A7EB-66BF-3452BD99B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85"/>
            <a:ext cx="9900000" cy="2526003"/>
          </a:xfrm>
        </p:spPr>
        <p:txBody>
          <a:bodyPr/>
          <a:lstStyle/>
          <a:p>
            <a:r>
              <a:rPr lang="cs-CZ" sz="3200" dirty="0"/>
              <a:t>Aktuální stav příprav kapitol</a:t>
            </a:r>
            <a:br>
              <a:rPr lang="cs-CZ" sz="2400" dirty="0"/>
            </a:br>
            <a:br>
              <a:rPr lang="cs-CZ" sz="2400" dirty="0"/>
            </a:br>
            <a:r>
              <a:rPr lang="cs-CZ" sz="2400" b="0" i="0" dirty="0"/>
              <a:t>Vztah Platformy a UV 537/2026 k přípravě NRPP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A0BD259-EE86-A380-3EDB-A46EA7D19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7177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33182-13AC-A94F-E53D-F79F8DBF5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C16B6-4E0C-36C4-3767-984A42E0F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Návaznost problému, nástroje k řešení a reformy/investice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6E06A9-D08D-D8F1-5673-5BD0F9999AF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roblém"/>
          <p:cNvSpPr/>
          <p:nvPr/>
        </p:nvSpPr>
        <p:spPr>
          <a:xfrm>
            <a:off x="868680" y="3017520"/>
            <a:ext cx="3017520" cy="1554480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Problém identifikovaný v UV k NRPP</a:t>
            </a:r>
          </a:p>
        </p:txBody>
      </p:sp>
      <p:sp>
        <p:nvSpPr>
          <p:cNvPr id="7" name="Prioritní nástroj"/>
          <p:cNvSpPr/>
          <p:nvPr/>
        </p:nvSpPr>
        <p:spPr>
          <a:xfrm>
            <a:off x="4663440" y="3017520"/>
            <a:ext cx="3017520" cy="1554480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Prioritní nástroj k řešení v UV k NRPP</a:t>
            </a:r>
          </a:p>
        </p:txBody>
      </p:sp>
      <p:sp>
        <p:nvSpPr>
          <p:cNvPr id="8" name="Popisek"/>
          <p:cNvSpPr txBox="1"/>
          <p:nvPr/>
        </p:nvSpPr>
        <p:spPr>
          <a:xfrm>
            <a:off x="8458200" y="265176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Reforma"/>
          <p:cNvSpPr/>
          <p:nvPr/>
        </p:nvSpPr>
        <p:spPr>
          <a:xfrm>
            <a:off x="8458200" y="3017520"/>
            <a:ext cx="3017520" cy="73152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10" name="Investice"/>
          <p:cNvSpPr/>
          <p:nvPr/>
        </p:nvSpPr>
        <p:spPr>
          <a:xfrm>
            <a:off x="8458200" y="3840480"/>
            <a:ext cx="3017520" cy="731520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11" name="Šipka"/>
          <p:cNvSpPr/>
          <p:nvPr/>
        </p:nvSpPr>
        <p:spPr>
          <a:xfrm>
            <a:off x="4041648" y="3593592"/>
            <a:ext cx="457200" cy="40233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Šipka"/>
          <p:cNvSpPr/>
          <p:nvPr/>
        </p:nvSpPr>
        <p:spPr>
          <a:xfrm>
            <a:off x="7836408" y="3593592"/>
            <a:ext cx="457200" cy="40233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ámec – Východisko: UV 537/2026"/>
          <p:cNvSpPr/>
          <p:nvPr/>
        </p:nvSpPr>
        <p:spPr>
          <a:xfrm>
            <a:off x="685800" y="2331720"/>
            <a:ext cx="7178040" cy="2971800"/>
          </a:xfrm>
          <a:prstGeom prst="roundRect">
            <a:avLst>
              <a:gd name="adj" fmla="val 5000"/>
            </a:avLst>
          </a:prstGeom>
          <a:noFill/>
          <a:ln w="28575">
            <a:solidFill>
              <a:srgbClr val="9EC8E9"/>
            </a:solidFill>
            <a:prstDash val="dash"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Popisek rámce"/>
          <p:cNvSpPr txBox="1"/>
          <p:nvPr/>
        </p:nvSpPr>
        <p:spPr>
          <a:xfrm>
            <a:off x="868680" y="2395728"/>
            <a:ext cx="681228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Východisko: UV 537/2026</a:t>
            </a:r>
          </a:p>
        </p:txBody>
      </p:sp>
      <p:sp>
        <p:nvSpPr>
          <p:cNvPr id="15" name="Vysvětlivka"/>
          <p:cNvSpPr txBox="1"/>
          <p:nvPr/>
        </p:nvSpPr>
        <p:spPr>
          <a:xfrm>
            <a:off x="685800" y="5486400"/>
            <a:ext cx="1081735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A7A9B3"/>
                </a:solidFill>
              </a:rPr>
              <a:t>Následující slidy: problémy a prioritní nástroje řešení podle UV 537/2026</a:t>
            </a:r>
          </a:p>
        </p:txBody>
      </p:sp>
      <p:sp>
        <p:nvSpPr>
          <p:cNvPr id="16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268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D0D75-84FB-0EBA-9765-7BDEC25B7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6DFDFE-5CA2-2840-1F30-084A24FCC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UV 537/2026 k přípravě NRPP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92B9A3D-1CDE-A766-C8CA-8F1B7EA2DB8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eGovernment a Digitální infrastruktura – co bude na platformě MV řešeno?</a:t>
            </a:r>
          </a:p>
        </p:txBody>
      </p:sp>
      <p:sp>
        <p:nvSpPr>
          <p:cNvPr id="7" name="Záhlaví – problém"/>
          <p:cNvSpPr txBox="1"/>
          <p:nvPr/>
        </p:nvSpPr>
        <p:spPr>
          <a:xfrm>
            <a:off x="685800" y="164592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Problém v UV k NRPP</a:t>
            </a:r>
          </a:p>
        </p:txBody>
      </p:sp>
      <p:sp>
        <p:nvSpPr>
          <p:cNvPr id="8" name="Záhlaví – nástroj"/>
          <p:cNvSpPr txBox="1"/>
          <p:nvPr/>
        </p:nvSpPr>
        <p:spPr>
          <a:xfrm>
            <a:off x="4343400" y="1645920"/>
            <a:ext cx="7159752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 v UV k NRPP</a:t>
            </a:r>
          </a:p>
        </p:txBody>
      </p:sp>
      <p:sp>
        <p:nvSpPr>
          <p:cNvPr id="9" name="Problém"/>
          <p:cNvSpPr/>
          <p:nvPr/>
        </p:nvSpPr>
        <p:spPr>
          <a:xfrm>
            <a:off x="685800" y="2011680"/>
            <a:ext cx="3200400" cy="2172208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Nedostatečná míra digitalizace veřejné správy a veřejných služeb</a:t>
            </a:r>
          </a:p>
        </p:txBody>
      </p:sp>
      <p:sp>
        <p:nvSpPr>
          <p:cNvPr id="10" name="Šipka"/>
          <p:cNvSpPr/>
          <p:nvPr/>
        </p:nvSpPr>
        <p:spPr>
          <a:xfrm>
            <a:off x="3959352" y="2942336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rioritní nástroje"/>
          <p:cNvSpPr/>
          <p:nvPr/>
        </p:nvSpPr>
        <p:spPr>
          <a:xfrm>
            <a:off x="4343400" y="2011680"/>
            <a:ext cx="7159752" cy="217220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eGov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zavádění AI a Data Governance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7A9B3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A7A9B3"/>
                </a:solidFill>
              </a:rPr>
              <a:t>Rozvoj digitalizace obcí, SMART city (MMR)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7A9B3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A7A9B3"/>
                </a:solidFill>
              </a:rPr>
              <a:t>Inteligentní digitální řízení turistických toků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7A9B3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A7A9B3"/>
                </a:solidFill>
              </a:rPr>
              <a:t>Digitální mapy kulturní infrastruktury, vytěžování dynamických dat o kulturních službách a turismu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7A9B3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A7A9B3"/>
                </a:solidFill>
              </a:rPr>
              <a:t>Digitalizace kulturního dědictví, kulturního obsahu, budování souvisejících datových infrastruktur (MMR)</a:t>
            </a:r>
          </a:p>
        </p:txBody>
      </p:sp>
      <p:sp>
        <p:nvSpPr>
          <p:cNvPr id="12" name="Problém"/>
          <p:cNvSpPr/>
          <p:nvPr/>
        </p:nvSpPr>
        <p:spPr>
          <a:xfrm>
            <a:off x="685800" y="4311904"/>
            <a:ext cx="3200400" cy="1036320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Nedostatečná kapacita pevných a mobilních sítí internetu, brzdící rozvoj ČR</a:t>
            </a:r>
          </a:p>
        </p:txBody>
      </p:sp>
      <p:sp>
        <p:nvSpPr>
          <p:cNvPr id="13" name="Šipka"/>
          <p:cNvSpPr/>
          <p:nvPr/>
        </p:nvSpPr>
        <p:spPr>
          <a:xfrm>
            <a:off x="3959352" y="4674616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Prioritní nástroje"/>
          <p:cNvSpPr/>
          <p:nvPr/>
        </p:nvSpPr>
        <p:spPr>
          <a:xfrm>
            <a:off x="4343400" y="4311904"/>
            <a:ext cx="7159752" cy="10363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A7A9B3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A7A9B3"/>
                </a:solidFill>
              </a:rPr>
              <a:t>Rozvoj veřejných sítí elektronických komunikací (MPO)</a:t>
            </a:r>
          </a:p>
        </p:txBody>
      </p:sp>
      <p:sp>
        <p:nvSpPr>
          <p:cNvPr id="15" name="Legenda"/>
          <p:cNvSpPr/>
          <p:nvPr/>
        </p:nvSpPr>
        <p:spPr>
          <a:xfrm>
            <a:off x="4343400" y="5631688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D70C0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Legenda"/>
          <p:cNvSpPr txBox="1"/>
          <p:nvPr/>
        </p:nvSpPr>
        <p:spPr>
          <a:xfrm>
            <a:off x="4544568" y="5567680"/>
            <a:ext cx="20116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řeší platforma MV</a:t>
            </a:r>
          </a:p>
        </p:txBody>
      </p:sp>
      <p:sp>
        <p:nvSpPr>
          <p:cNvPr id="17" name="Legenda"/>
          <p:cNvSpPr/>
          <p:nvPr/>
        </p:nvSpPr>
        <p:spPr>
          <a:xfrm>
            <a:off x="6629400" y="5631688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A7A9B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Legenda"/>
          <p:cNvSpPr txBox="1"/>
          <p:nvPr/>
        </p:nvSpPr>
        <p:spPr>
          <a:xfrm>
            <a:off x="6830568" y="5567680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řeší jiné platformy (gesce uvedena v závorce)</a:t>
            </a:r>
          </a:p>
        </p:txBody>
      </p:sp>
      <p:sp>
        <p:nvSpPr>
          <p:cNvPr id="19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4430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8CDA8-9CC8-D0BD-2AF1-8A289EE16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FC704B-305B-C604-B66F-05D81797B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UV 537/2026 k přípravě NRPP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D7EABD-8152-3657-7DBF-79D5978555E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Odolnost a kybernetická bezpečnost – co bude na platformě MV řešeno?</a:t>
            </a:r>
          </a:p>
        </p:txBody>
      </p:sp>
      <p:sp>
        <p:nvSpPr>
          <p:cNvPr id="7" name="Záhlaví – problém"/>
          <p:cNvSpPr txBox="1"/>
          <p:nvPr/>
        </p:nvSpPr>
        <p:spPr>
          <a:xfrm>
            <a:off x="685800" y="164592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Problém v UV k NRPP</a:t>
            </a:r>
          </a:p>
        </p:txBody>
      </p:sp>
      <p:sp>
        <p:nvSpPr>
          <p:cNvPr id="8" name="Záhlaví – nástroj"/>
          <p:cNvSpPr txBox="1"/>
          <p:nvPr/>
        </p:nvSpPr>
        <p:spPr>
          <a:xfrm>
            <a:off x="4343400" y="1645920"/>
            <a:ext cx="7159752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 v UV k NRPP</a:t>
            </a:r>
          </a:p>
        </p:txBody>
      </p:sp>
      <p:sp>
        <p:nvSpPr>
          <p:cNvPr id="9" name="Problém"/>
          <p:cNvSpPr/>
          <p:nvPr/>
        </p:nvSpPr>
        <p:spPr>
          <a:xfrm>
            <a:off x="685800" y="2011680"/>
            <a:ext cx="3200400" cy="3090672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 dirty="0">
                <a:solidFill>
                  <a:srgbClr val="FFFFFF"/>
                </a:solidFill>
              </a:rPr>
              <a:t>Posílení odolnosti, připravenosti a vybavenosti základních složek IZS, Armády ČR, kritické infrastruktury a veřejné správy</a:t>
            </a:r>
          </a:p>
        </p:txBody>
      </p:sp>
      <p:sp>
        <p:nvSpPr>
          <p:cNvPr id="10" name="Šipka"/>
          <p:cNvSpPr/>
          <p:nvPr/>
        </p:nvSpPr>
        <p:spPr>
          <a:xfrm>
            <a:off x="3959352" y="340156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rioritní nástroje"/>
          <p:cNvSpPr/>
          <p:nvPr/>
        </p:nvSpPr>
        <p:spPr>
          <a:xfrm>
            <a:off x="4343400" y="2011680"/>
            <a:ext cx="7159752" cy="309067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Modernizace systému varování/Cell broadcast/krizové komunikace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Modernizace techniky, atd. IZS a subjektů krizového řízení vč. rozvoje hydrometeorologické služby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Adaptace vhodných objektů k dual use využití (bunkry, atd.) na základě souhlasu IZS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Vzdělávání v oblasti připravenosti na krizové/mimořádné situace, vč. trenažérů a tréninkové vybavení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Digitalizace krizového řízení formou AIS ZOS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Pokročilé detekční, monitorovací, bezpečnostní a digitální nástroje pro zvládnutí krizové situace (antidronová ochrana, atd.)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náboru a dostupnosti personálních kapacit IZS a Armády ČR prostřednictvím modernizace a výstavby ubytovacích kapacit</a:t>
            </a:r>
          </a:p>
        </p:txBody>
      </p:sp>
      <p:sp>
        <p:nvSpPr>
          <p:cNvPr id="12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592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2D7B-8BFD-A22F-409B-4BB55B75B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DE3F28-715B-380B-6B46-E6A4B173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UV 537/2026 k přípravě NRPP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3D1584A-C67D-0C63-17F7-5B31A7D6837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Odolnost a kybernetická bezpečnost – co bude na platformě MV řešeno?</a:t>
            </a:r>
          </a:p>
        </p:txBody>
      </p:sp>
      <p:sp>
        <p:nvSpPr>
          <p:cNvPr id="7" name="Záhlaví – problém"/>
          <p:cNvSpPr txBox="1"/>
          <p:nvPr/>
        </p:nvSpPr>
        <p:spPr>
          <a:xfrm>
            <a:off x="685800" y="164592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Problém v UV k NRPP</a:t>
            </a:r>
          </a:p>
        </p:txBody>
      </p:sp>
      <p:sp>
        <p:nvSpPr>
          <p:cNvPr id="8" name="Záhlaví – nástroj"/>
          <p:cNvSpPr txBox="1"/>
          <p:nvPr/>
        </p:nvSpPr>
        <p:spPr>
          <a:xfrm>
            <a:off x="4343400" y="1645920"/>
            <a:ext cx="7159752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 v UV k NRPP</a:t>
            </a:r>
          </a:p>
        </p:txBody>
      </p:sp>
      <p:sp>
        <p:nvSpPr>
          <p:cNvPr id="9" name="Problém"/>
          <p:cNvSpPr/>
          <p:nvPr/>
        </p:nvSpPr>
        <p:spPr>
          <a:xfrm>
            <a:off x="685800" y="2011680"/>
            <a:ext cx="3200400" cy="2338324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Nedostatečná připravenost obyvatelstva, veřejné správy a komunit v oblasti krizové komunikace, zvládání mimořádných událostí a krizových situací a odolnosti vůči hybridním hrozbám</a:t>
            </a:r>
          </a:p>
        </p:txBody>
      </p:sp>
      <p:sp>
        <p:nvSpPr>
          <p:cNvPr id="10" name="Šipka"/>
          <p:cNvSpPr/>
          <p:nvPr/>
        </p:nvSpPr>
        <p:spPr>
          <a:xfrm>
            <a:off x="3959352" y="3025394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rioritní nástroje"/>
          <p:cNvSpPr/>
          <p:nvPr/>
        </p:nvSpPr>
        <p:spPr>
          <a:xfrm>
            <a:off x="4343400" y="2011680"/>
            <a:ext cx="7159752" cy="23383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schopnosti obyvatelstva, atd. odolávat hybridnímu a vlivovému působení cizí moci zaměřeného na ochranu obyvatelstva, narušení krizového řízení nebo fungování veřejné správy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dobrovolnických a komunitních organizací podílejících se na zvládání MÚ, atd.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digitální gramotnosti obyvatelstva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kapacit veřejné správy pro krizovou komunikaci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aktivit podporujících fyzickou odolnost, včetně nezbytného vybavení a zázemí</a:t>
            </a:r>
          </a:p>
        </p:txBody>
      </p:sp>
      <p:sp>
        <p:nvSpPr>
          <p:cNvPr id="12" name="Problém"/>
          <p:cNvSpPr/>
          <p:nvPr/>
        </p:nvSpPr>
        <p:spPr>
          <a:xfrm>
            <a:off x="685800" y="4478020"/>
            <a:ext cx="3200400" cy="1470660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Rychlý rozvoj kybernetických hrozeb</a:t>
            </a:r>
          </a:p>
        </p:txBody>
      </p:sp>
      <p:sp>
        <p:nvSpPr>
          <p:cNvPr id="13" name="Šipka"/>
          <p:cNvSpPr/>
          <p:nvPr/>
        </p:nvSpPr>
        <p:spPr>
          <a:xfrm>
            <a:off x="3959352" y="5057902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Prioritní nástroje"/>
          <p:cNvSpPr/>
          <p:nvPr/>
        </p:nvSpPr>
        <p:spPr>
          <a:xfrm>
            <a:off x="4343400" y="4478020"/>
            <a:ext cx="7159752" cy="147066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(Národní bezpečná síť BIVOJ, atd.) dle rozhodnutí BRS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Zlepšení povědomí veřejnosti o postupech v případě ohrožení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Budování společných/sdílených kyberbezpečnostních řešení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Rozvoj neveřejných sítí veřejné správy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Rozvoj kryptografické ochrany vč. kryptografických nástrojů</a:t>
            </a:r>
          </a:p>
        </p:txBody>
      </p:sp>
      <p:sp>
        <p:nvSpPr>
          <p:cNvPr id="15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37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7EE7-2662-6B07-8490-7713BE767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5511EC-A79B-207C-E5B7-A5880EA6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UV 537/2026 k přípravě NRPP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AC2F78-03D7-E3E3-96DE-6EAFE91787C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Veřejná správa</a:t>
            </a:r>
          </a:p>
        </p:txBody>
      </p:sp>
      <p:sp>
        <p:nvSpPr>
          <p:cNvPr id="7" name="Záhlaví – problém"/>
          <p:cNvSpPr txBox="1"/>
          <p:nvPr/>
        </p:nvSpPr>
        <p:spPr>
          <a:xfrm>
            <a:off x="685800" y="1645920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Problém v UV k NRPP</a:t>
            </a:r>
          </a:p>
        </p:txBody>
      </p:sp>
      <p:sp>
        <p:nvSpPr>
          <p:cNvPr id="8" name="Záhlaví – nástroj"/>
          <p:cNvSpPr txBox="1"/>
          <p:nvPr/>
        </p:nvSpPr>
        <p:spPr>
          <a:xfrm>
            <a:off x="4343400" y="1645920"/>
            <a:ext cx="7159752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 v UV k NRPP</a:t>
            </a:r>
          </a:p>
        </p:txBody>
      </p:sp>
      <p:sp>
        <p:nvSpPr>
          <p:cNvPr id="9" name="Problém"/>
          <p:cNvSpPr/>
          <p:nvPr/>
        </p:nvSpPr>
        <p:spPr>
          <a:xfrm>
            <a:off x="685800" y="2011680"/>
            <a:ext cx="3200400" cy="616712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Územní dimenze</a:t>
            </a:r>
          </a:p>
        </p:txBody>
      </p:sp>
      <p:sp>
        <p:nvSpPr>
          <p:cNvPr id="10" name="Šipka"/>
          <p:cNvSpPr/>
          <p:nvPr/>
        </p:nvSpPr>
        <p:spPr>
          <a:xfrm>
            <a:off x="3959352" y="216458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rioritní nástroje"/>
          <p:cNvSpPr/>
          <p:nvPr/>
        </p:nvSpPr>
        <p:spPr>
          <a:xfrm>
            <a:off x="4343400" y="2011680"/>
            <a:ext cx="7159752" cy="61671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70C0F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Tam, kde to bude tematicky vhodné, bude podporováno také využití institutu společenství obcí</a:t>
            </a:r>
          </a:p>
        </p:txBody>
      </p:sp>
      <p:sp>
        <p:nvSpPr>
          <p:cNvPr id="12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92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E52C2-2FB4-D1CE-FE2E-8BD0A66EA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DB80A-856C-8F4C-C9EA-263A94A19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85"/>
            <a:ext cx="9900000" cy="2526003"/>
          </a:xfrm>
        </p:spPr>
        <p:txBody>
          <a:bodyPr/>
          <a:lstStyle/>
          <a:p>
            <a:r>
              <a:rPr lang="cs-CZ" sz="3200" dirty="0"/>
              <a:t>Aktuální stav příprav kapitol</a:t>
            </a:r>
            <a:br>
              <a:rPr lang="cs-CZ" sz="2400" dirty="0"/>
            </a:br>
            <a:br>
              <a:rPr lang="cs-CZ" sz="2400" dirty="0"/>
            </a:br>
            <a:r>
              <a:rPr lang="cs-CZ" sz="2400" b="0" i="0" dirty="0"/>
              <a:t>Výstupy z platformy gestorů agend </a:t>
            </a:r>
            <a:r>
              <a:rPr lang="cs-CZ" sz="2400" b="0" i="0" dirty="0" err="1"/>
              <a:t>eGov</a:t>
            </a:r>
            <a:r>
              <a:rPr lang="cs-CZ" sz="2400" b="0" i="0" dirty="0"/>
              <a:t>, kybernetická bezpečnost, veřejná správa a odolnost a vztah s UV 537/2026 k přípravě NRPP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97D0CC-81F0-D8F3-F2D0-BF19C098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1492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6D6E7-1F10-4EB7-5430-9A1B82094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756943-34A7-0286-AA03-50DBD088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Nástroje k řešení a reformy/investice – výstupy platformy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65255B-FC46-BCB0-8ACF-3693C07883F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roblém"/>
          <p:cNvSpPr/>
          <p:nvPr/>
        </p:nvSpPr>
        <p:spPr>
          <a:xfrm>
            <a:off x="868680" y="3017520"/>
            <a:ext cx="3017520" cy="1554480"/>
          </a:xfrm>
          <a:prstGeom prst="roundRect">
            <a:avLst>
              <a:gd name="adj" fmla="val 6000"/>
            </a:avLst>
          </a:prstGeom>
          <a:solidFill>
            <a:srgbClr val="D70C0F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Problém identifikovaný v UV k NRPP</a:t>
            </a:r>
          </a:p>
        </p:txBody>
      </p:sp>
      <p:sp>
        <p:nvSpPr>
          <p:cNvPr id="7" name="Prioritní nástroj"/>
          <p:cNvSpPr/>
          <p:nvPr/>
        </p:nvSpPr>
        <p:spPr>
          <a:xfrm>
            <a:off x="4663440" y="3017520"/>
            <a:ext cx="3017520" cy="1554480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Prioritní nástroj k řešení</a:t>
            </a:r>
          </a:p>
        </p:txBody>
      </p:sp>
      <p:sp>
        <p:nvSpPr>
          <p:cNvPr id="8" name="Popisek"/>
          <p:cNvSpPr txBox="1"/>
          <p:nvPr/>
        </p:nvSpPr>
        <p:spPr>
          <a:xfrm>
            <a:off x="8458200" y="2651760"/>
            <a:ext cx="301752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Reforma"/>
          <p:cNvSpPr/>
          <p:nvPr/>
        </p:nvSpPr>
        <p:spPr>
          <a:xfrm>
            <a:off x="8458200" y="3017520"/>
            <a:ext cx="3017520" cy="73152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10" name="Investice"/>
          <p:cNvSpPr/>
          <p:nvPr/>
        </p:nvSpPr>
        <p:spPr>
          <a:xfrm>
            <a:off x="8458200" y="3840480"/>
            <a:ext cx="3017520" cy="731520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11" name="Šipka"/>
          <p:cNvSpPr/>
          <p:nvPr/>
        </p:nvSpPr>
        <p:spPr>
          <a:xfrm>
            <a:off x="4041648" y="3593592"/>
            <a:ext cx="457200" cy="40233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Šipka"/>
          <p:cNvSpPr/>
          <p:nvPr/>
        </p:nvSpPr>
        <p:spPr>
          <a:xfrm>
            <a:off x="7836408" y="3593592"/>
            <a:ext cx="457200" cy="40233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ámec – Výstup platformy MV"/>
          <p:cNvSpPr/>
          <p:nvPr/>
        </p:nvSpPr>
        <p:spPr>
          <a:xfrm>
            <a:off x="4480560" y="2331720"/>
            <a:ext cx="7178040" cy="2971800"/>
          </a:xfrm>
          <a:prstGeom prst="roundRect">
            <a:avLst>
              <a:gd name="adj" fmla="val 5000"/>
            </a:avLst>
          </a:prstGeom>
          <a:noFill/>
          <a:ln w="28575">
            <a:solidFill>
              <a:srgbClr val="9EC8E9"/>
            </a:solidFill>
            <a:prstDash val="dash"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Popisek rámce"/>
          <p:cNvSpPr txBox="1"/>
          <p:nvPr/>
        </p:nvSpPr>
        <p:spPr>
          <a:xfrm>
            <a:off x="4663440" y="2395728"/>
            <a:ext cx="681228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Výstup platformy MV</a:t>
            </a:r>
          </a:p>
        </p:txBody>
      </p:sp>
      <p:sp>
        <p:nvSpPr>
          <p:cNvPr id="15" name="Vysvětlivka"/>
          <p:cNvSpPr txBox="1"/>
          <p:nvPr/>
        </p:nvSpPr>
        <p:spPr>
          <a:xfrm>
            <a:off x="685800" y="5486400"/>
            <a:ext cx="1081735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A7A9B3"/>
                </a:solidFill>
              </a:rPr>
              <a:t>Následující slidy: reformy a investice navržené platformou MV k jednotlivým nástrojům</a:t>
            </a:r>
          </a:p>
        </p:txBody>
      </p:sp>
      <p:sp>
        <p:nvSpPr>
          <p:cNvPr id="16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1541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7AE7-8444-201A-0637-A38CED094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9FBE93-061B-836D-D9DD-91D5974B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Detail oblastí aktuálně v gesci MV a spolupracujících subjektů (DIA, NÚKIB, MO)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8F662C-0A83-E1E3-28B1-C5E87168E25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čet – strategických iniciativ"/>
          <p:cNvSpPr/>
          <p:nvPr/>
        </p:nvSpPr>
        <p:spPr>
          <a:xfrm>
            <a:off x="685800" y="1783080"/>
            <a:ext cx="2255520" cy="13258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i="0">
                <a:solidFill>
                  <a:srgbClr val="FFFFFF"/>
                </a:solidFill>
              </a:rPr>
              <a:t>19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strategických iniciativ</a:t>
            </a:r>
          </a:p>
        </p:txBody>
      </p:sp>
      <p:sp>
        <p:nvSpPr>
          <p:cNvPr id="7" name="Počet – reforem"/>
          <p:cNvSpPr/>
          <p:nvPr/>
        </p:nvSpPr>
        <p:spPr>
          <a:xfrm>
            <a:off x="3124200" y="1783080"/>
            <a:ext cx="2255520" cy="13258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i="0">
                <a:solidFill>
                  <a:srgbClr val="9EC8E9"/>
                </a:solidFill>
              </a:rPr>
              <a:t>10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reforem</a:t>
            </a:r>
          </a:p>
        </p:txBody>
      </p:sp>
      <p:sp>
        <p:nvSpPr>
          <p:cNvPr id="8" name="Počet – investic"/>
          <p:cNvSpPr/>
          <p:nvPr/>
        </p:nvSpPr>
        <p:spPr>
          <a:xfrm>
            <a:off x="5562600" y="1783080"/>
            <a:ext cx="2255520" cy="13258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400" b="1" i="0">
                <a:solidFill>
                  <a:srgbClr val="F8C2B9"/>
                </a:solidFill>
              </a:rPr>
              <a:t>9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investic</a:t>
            </a:r>
          </a:p>
        </p:txBody>
      </p:sp>
      <p:sp>
        <p:nvSpPr>
          <p:cNvPr id="9" name="Karta – graf"/>
          <p:cNvSpPr/>
          <p:nvPr/>
        </p:nvSpPr>
        <p:spPr>
          <a:xfrm>
            <a:off x="685800" y="3291840"/>
            <a:ext cx="7132320" cy="28529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Reformy a investice podle oblastí</a:t>
            </a:r>
          </a:p>
        </p:txBody>
      </p:sp>
      <p:graphicFrame>
        <p:nvGraphicFramePr>
          <p:cNvPr id="10" name="Graf – reformy a investice podle oblastí"/>
          <p:cNvGraphicFramePr>
            <a:graphicFrameLocks noGrp="1"/>
          </p:cNvGraphicFramePr>
          <p:nvPr/>
        </p:nvGraphicFramePr>
        <p:xfrm>
          <a:off x="822960" y="3657600"/>
          <a:ext cx="6858000" cy="2395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Poznámka – provazba"/>
          <p:cNvSpPr/>
          <p:nvPr/>
        </p:nvSpPr>
        <p:spPr>
          <a:xfrm>
            <a:off x="8001000" y="1783080"/>
            <a:ext cx="3502152" cy="13350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Provazba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U všech iniciativ je provazba na CSR a strategické dokumenty.</a:t>
            </a:r>
          </a:p>
        </p:txBody>
      </p:sp>
      <p:sp>
        <p:nvSpPr>
          <p:cNvPr id="12" name="Poznámka – stav příprav"/>
          <p:cNvSpPr/>
          <p:nvPr/>
        </p:nvSpPr>
        <p:spPr>
          <a:xfrm>
            <a:off x="8001000" y="3300984"/>
            <a:ext cx="3502152" cy="284378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F8C2B9"/>
                </a:solidFill>
              </a:rPr>
              <a:t>Stav příprav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 přípravě NRPP jsou pouze investice, s reformami se pracuje nyní.</a:t>
            </a:r>
          </a:p>
        </p:txBody>
      </p:sp>
      <p:sp>
        <p:nvSpPr>
          <p:cNvPr id="13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1630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B6C4A-34A2-A7DB-2535-05D5F2145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95B385-34D9-4A3D-03D1-B2A2007A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Strategický rámec EU fondů 2028+ a platforma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BF6264-D48C-6744-8AD7-6126220896E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Oblast"/>
          <p:cNvSpPr txBox="1"/>
          <p:nvPr/>
        </p:nvSpPr>
        <p:spPr>
          <a:xfrm>
            <a:off x="68580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eGovernment a digitální infrastruktura</a:t>
            </a:r>
          </a:p>
        </p:txBody>
      </p:sp>
      <p:sp>
        <p:nvSpPr>
          <p:cNvPr id="7" name="Záhlaví"/>
          <p:cNvSpPr txBox="1"/>
          <p:nvPr/>
        </p:nvSpPr>
        <p:spPr>
          <a:xfrm>
            <a:off x="685800" y="1481328"/>
            <a:ext cx="44805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5715000" y="1481328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Legenda"/>
          <p:cNvSpPr/>
          <p:nvPr/>
        </p:nvSpPr>
        <p:spPr>
          <a:xfrm>
            <a:off x="9464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Legenda"/>
          <p:cNvSpPr txBox="1"/>
          <p:nvPr/>
        </p:nvSpPr>
        <p:spPr>
          <a:xfrm>
            <a:off x="9665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Reforma</a:t>
            </a:r>
          </a:p>
        </p:txBody>
      </p:sp>
      <p:sp>
        <p:nvSpPr>
          <p:cNvPr id="11" name="Legenda"/>
          <p:cNvSpPr/>
          <p:nvPr/>
        </p:nvSpPr>
        <p:spPr>
          <a:xfrm>
            <a:off x="10607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Legenda"/>
          <p:cNvSpPr txBox="1"/>
          <p:nvPr/>
        </p:nvSpPr>
        <p:spPr>
          <a:xfrm>
            <a:off x="10808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Investice</a:t>
            </a:r>
          </a:p>
        </p:txBody>
      </p:sp>
      <p:sp>
        <p:nvSpPr>
          <p:cNvPr id="13" name="Prioritní nástroj"/>
          <p:cNvSpPr/>
          <p:nvPr/>
        </p:nvSpPr>
        <p:spPr>
          <a:xfrm>
            <a:off x="685800" y="1965960"/>
            <a:ext cx="4480560" cy="226263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eGov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zavádění AI a Data Governance</a:t>
            </a:r>
          </a:p>
        </p:txBody>
      </p:sp>
      <p:sp>
        <p:nvSpPr>
          <p:cNvPr id="14" name="Investice"/>
          <p:cNvSpPr/>
          <p:nvPr/>
        </p:nvSpPr>
        <p:spPr>
          <a:xfrm>
            <a:off x="5715000" y="1965960"/>
            <a:ext cx="5788152" cy="457200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Strategické projekty</a:t>
            </a:r>
          </a:p>
        </p:txBody>
      </p:sp>
      <p:sp>
        <p:nvSpPr>
          <p:cNvPr id="15" name="Reforma"/>
          <p:cNvSpPr/>
          <p:nvPr/>
        </p:nvSpPr>
        <p:spPr>
          <a:xfrm>
            <a:off x="5715000" y="2514600"/>
            <a:ext cx="5788152" cy="616712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Zavádění AI governance a implementace automatizace a AI do veřejné správy</a:t>
            </a:r>
          </a:p>
        </p:txBody>
      </p:sp>
      <p:sp>
        <p:nvSpPr>
          <p:cNvPr id="16" name="Reforma"/>
          <p:cNvSpPr/>
          <p:nvPr/>
        </p:nvSpPr>
        <p:spPr>
          <a:xfrm>
            <a:off x="5715000" y="3222752"/>
            <a:ext cx="5788152" cy="45720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Zákon o eGovernance</a:t>
            </a:r>
          </a:p>
        </p:txBody>
      </p:sp>
      <p:sp>
        <p:nvSpPr>
          <p:cNvPr id="17" name="Investice"/>
          <p:cNvSpPr/>
          <p:nvPr/>
        </p:nvSpPr>
        <p:spPr>
          <a:xfrm>
            <a:off x="5715000" y="3771392"/>
            <a:ext cx="5788152" cy="457200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Kvalitní správa dat</a:t>
            </a:r>
          </a:p>
        </p:txBody>
      </p:sp>
      <p:sp>
        <p:nvSpPr>
          <p:cNvPr id="18" name="Šipka"/>
          <p:cNvSpPr/>
          <p:nvPr/>
        </p:nvSpPr>
        <p:spPr>
          <a:xfrm>
            <a:off x="5257800" y="294182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0190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8621B-8609-401A-4084-A96EAC47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D3A502-F673-4CDF-A24D-5D370BD6C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Strategický rámec EU fondů 2028+ a platforma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68080B-E6DC-51FD-5D96-F056583FB1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Oblast"/>
          <p:cNvSpPr txBox="1"/>
          <p:nvPr/>
        </p:nvSpPr>
        <p:spPr>
          <a:xfrm>
            <a:off x="68580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</a:t>
            </a:r>
          </a:p>
        </p:txBody>
      </p:sp>
      <p:sp>
        <p:nvSpPr>
          <p:cNvPr id="7" name="Záhlaví"/>
          <p:cNvSpPr txBox="1"/>
          <p:nvPr/>
        </p:nvSpPr>
        <p:spPr>
          <a:xfrm>
            <a:off x="685800" y="1481328"/>
            <a:ext cx="557784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6675120" y="1481328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Legenda"/>
          <p:cNvSpPr/>
          <p:nvPr/>
        </p:nvSpPr>
        <p:spPr>
          <a:xfrm>
            <a:off x="9464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Legenda"/>
          <p:cNvSpPr txBox="1"/>
          <p:nvPr/>
        </p:nvSpPr>
        <p:spPr>
          <a:xfrm>
            <a:off x="9665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Reforma</a:t>
            </a:r>
          </a:p>
        </p:txBody>
      </p:sp>
      <p:sp>
        <p:nvSpPr>
          <p:cNvPr id="11" name="Legenda"/>
          <p:cNvSpPr/>
          <p:nvPr/>
        </p:nvSpPr>
        <p:spPr>
          <a:xfrm>
            <a:off x="10607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Legenda"/>
          <p:cNvSpPr txBox="1"/>
          <p:nvPr/>
        </p:nvSpPr>
        <p:spPr>
          <a:xfrm>
            <a:off x="10808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Investice</a:t>
            </a:r>
          </a:p>
        </p:txBody>
      </p:sp>
      <p:sp>
        <p:nvSpPr>
          <p:cNvPr id="13" name="Prioritní nástroj"/>
          <p:cNvSpPr/>
          <p:nvPr/>
        </p:nvSpPr>
        <p:spPr>
          <a:xfrm>
            <a:off x="685800" y="1965960"/>
            <a:ext cx="557784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Modernizace systému varování/Cell broadcast/krizové komunikace</a:t>
            </a:r>
          </a:p>
        </p:txBody>
      </p:sp>
      <p:sp>
        <p:nvSpPr>
          <p:cNvPr id="14" name="Investice"/>
          <p:cNvSpPr/>
          <p:nvPr/>
        </p:nvSpPr>
        <p:spPr>
          <a:xfrm>
            <a:off x="6675120" y="1965960"/>
            <a:ext cx="482803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Odolné vybavení a infrastruktura IZS a MV a subjektů krizového řízení</a:t>
            </a:r>
          </a:p>
        </p:txBody>
      </p:sp>
      <p:sp>
        <p:nvSpPr>
          <p:cNvPr id="15" name="Šipka"/>
          <p:cNvSpPr/>
          <p:nvPr/>
        </p:nvSpPr>
        <p:spPr>
          <a:xfrm>
            <a:off x="6286500" y="211886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Prioritní nástroj"/>
          <p:cNvSpPr/>
          <p:nvPr/>
        </p:nvSpPr>
        <p:spPr>
          <a:xfrm>
            <a:off x="685800" y="2628392"/>
            <a:ext cx="557784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Modernizace techniky, atd. IZS a subjektů krizového řízení vč. rozvoje hydrometeorologické služby</a:t>
            </a:r>
          </a:p>
        </p:txBody>
      </p:sp>
      <p:sp>
        <p:nvSpPr>
          <p:cNvPr id="17" name="Investice"/>
          <p:cNvSpPr/>
          <p:nvPr/>
        </p:nvSpPr>
        <p:spPr>
          <a:xfrm>
            <a:off x="6675120" y="2628392"/>
            <a:ext cx="482803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Odolné vybavení a infrastruktura IZS, MV a subjektů krizového řízení</a:t>
            </a:r>
          </a:p>
        </p:txBody>
      </p:sp>
      <p:sp>
        <p:nvSpPr>
          <p:cNvPr id="18" name="Šipka"/>
          <p:cNvSpPr/>
          <p:nvPr/>
        </p:nvSpPr>
        <p:spPr>
          <a:xfrm>
            <a:off x="6286500" y="2781300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Prioritní nástroj"/>
          <p:cNvSpPr/>
          <p:nvPr/>
        </p:nvSpPr>
        <p:spPr>
          <a:xfrm>
            <a:off x="685800" y="3290824"/>
            <a:ext cx="557784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Digitalizace krizového řízení formou AIS ZOS</a:t>
            </a:r>
          </a:p>
        </p:txBody>
      </p:sp>
      <p:sp>
        <p:nvSpPr>
          <p:cNvPr id="20" name="Investice"/>
          <p:cNvSpPr/>
          <p:nvPr/>
        </p:nvSpPr>
        <p:spPr>
          <a:xfrm>
            <a:off x="6675120" y="3290824"/>
            <a:ext cx="482803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Strategické projekty/Bezpečné vybavení a infrastruktura AČR a MO</a:t>
            </a:r>
          </a:p>
        </p:txBody>
      </p:sp>
      <p:sp>
        <p:nvSpPr>
          <p:cNvPr id="21" name="Šipka"/>
          <p:cNvSpPr/>
          <p:nvPr/>
        </p:nvSpPr>
        <p:spPr>
          <a:xfrm>
            <a:off x="6286500" y="3443732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Prioritní nástroj"/>
          <p:cNvSpPr/>
          <p:nvPr/>
        </p:nvSpPr>
        <p:spPr>
          <a:xfrm>
            <a:off x="685800" y="3953256"/>
            <a:ext cx="5577840" cy="833628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Pokročilé detekční, monitorovací, bezpečnostní a digitální nástroje pro zvládnutí krizové situace (antidronová ochrana, atd.)</a:t>
            </a:r>
          </a:p>
        </p:txBody>
      </p:sp>
      <p:sp>
        <p:nvSpPr>
          <p:cNvPr id="23" name="Investice"/>
          <p:cNvSpPr/>
          <p:nvPr/>
        </p:nvSpPr>
        <p:spPr>
          <a:xfrm>
            <a:off x="6675120" y="3953256"/>
            <a:ext cx="4828032" cy="833628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Strategické projekty/Odolné vybavení a infrastruktura IZS a MV/Bezpečné vybavení a infrastruktura AČR a MO</a:t>
            </a:r>
          </a:p>
        </p:txBody>
      </p:sp>
      <p:sp>
        <p:nvSpPr>
          <p:cNvPr id="24" name="Šipka"/>
          <p:cNvSpPr/>
          <p:nvPr/>
        </p:nvSpPr>
        <p:spPr>
          <a:xfrm>
            <a:off x="6286500" y="4214622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Prioritní nástroj"/>
          <p:cNvSpPr/>
          <p:nvPr/>
        </p:nvSpPr>
        <p:spPr>
          <a:xfrm>
            <a:off x="685800" y="4832604"/>
            <a:ext cx="5577840" cy="833628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Podpora náboru a dostupnosti personálních kapacit IZS a Armády ČR prostřednictvím modernizace a výstavby ubytovacích kapacit</a:t>
            </a:r>
          </a:p>
        </p:txBody>
      </p:sp>
      <p:sp>
        <p:nvSpPr>
          <p:cNvPr id="26" name="Reforma"/>
          <p:cNvSpPr/>
          <p:nvPr/>
        </p:nvSpPr>
        <p:spPr>
          <a:xfrm>
            <a:off x="6675120" y="4832604"/>
            <a:ext cx="4828032" cy="833628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Ubytovací, náborová a výcviková střediska bezpečnostních sborů</a:t>
            </a:r>
          </a:p>
        </p:txBody>
      </p:sp>
      <p:sp>
        <p:nvSpPr>
          <p:cNvPr id="27" name="Šipka"/>
          <p:cNvSpPr/>
          <p:nvPr/>
        </p:nvSpPr>
        <p:spPr>
          <a:xfrm>
            <a:off x="6286500" y="5093970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Průřezové reformy – popisek"/>
          <p:cNvSpPr txBox="1"/>
          <p:nvPr/>
        </p:nvSpPr>
        <p:spPr>
          <a:xfrm>
            <a:off x="685800" y="5757672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Průřezové reformy:</a:t>
            </a:r>
          </a:p>
        </p:txBody>
      </p:sp>
      <p:sp>
        <p:nvSpPr>
          <p:cNvPr id="29" name="Reforma"/>
          <p:cNvSpPr/>
          <p:nvPr/>
        </p:nvSpPr>
        <p:spPr>
          <a:xfrm>
            <a:off x="2788920" y="5757672"/>
            <a:ext cx="4288536" cy="36576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36576" rIns="164592" bIns="36576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Modernizace krizového řízení</a:t>
            </a:r>
          </a:p>
        </p:txBody>
      </p:sp>
      <p:sp>
        <p:nvSpPr>
          <p:cNvPr id="30" name="Reforma"/>
          <p:cNvSpPr/>
          <p:nvPr/>
        </p:nvSpPr>
        <p:spPr>
          <a:xfrm>
            <a:off x="7214616" y="5757672"/>
            <a:ext cx="4288536" cy="36576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36576" rIns="164592" bIns="36576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Posílení resilience fungování IZS</a:t>
            </a:r>
          </a:p>
        </p:txBody>
      </p:sp>
      <p:sp>
        <p:nvSpPr>
          <p:cNvPr id="31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9149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D701F-A111-0A78-9342-630A68B5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99F63E-A222-BB94-59BD-F2EF9FEBB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Strategický rámec EU fondů 2028+ a platforma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ACF5A4-28CE-7746-FB3A-030BDFC9C3F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Oblast"/>
          <p:cNvSpPr txBox="1"/>
          <p:nvPr/>
        </p:nvSpPr>
        <p:spPr>
          <a:xfrm>
            <a:off x="68580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</a:t>
            </a:r>
          </a:p>
        </p:txBody>
      </p:sp>
      <p:sp>
        <p:nvSpPr>
          <p:cNvPr id="7" name="Záhlaví"/>
          <p:cNvSpPr txBox="1"/>
          <p:nvPr/>
        </p:nvSpPr>
        <p:spPr>
          <a:xfrm>
            <a:off x="685800" y="1481328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7635240" y="1481328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Legenda"/>
          <p:cNvSpPr/>
          <p:nvPr/>
        </p:nvSpPr>
        <p:spPr>
          <a:xfrm>
            <a:off x="9464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Legenda"/>
          <p:cNvSpPr txBox="1"/>
          <p:nvPr/>
        </p:nvSpPr>
        <p:spPr>
          <a:xfrm>
            <a:off x="9665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Reforma</a:t>
            </a:r>
          </a:p>
        </p:txBody>
      </p:sp>
      <p:sp>
        <p:nvSpPr>
          <p:cNvPr id="11" name="Legenda"/>
          <p:cNvSpPr/>
          <p:nvPr/>
        </p:nvSpPr>
        <p:spPr>
          <a:xfrm>
            <a:off x="10607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Legenda"/>
          <p:cNvSpPr txBox="1"/>
          <p:nvPr/>
        </p:nvSpPr>
        <p:spPr>
          <a:xfrm>
            <a:off x="10808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Investice</a:t>
            </a:r>
          </a:p>
        </p:txBody>
      </p:sp>
      <p:sp>
        <p:nvSpPr>
          <p:cNvPr id="13" name="Prioritní nástroj"/>
          <p:cNvSpPr/>
          <p:nvPr/>
        </p:nvSpPr>
        <p:spPr>
          <a:xfrm>
            <a:off x="685800" y="1965960"/>
            <a:ext cx="6400800" cy="3459988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schopnosti obyvatelstva, atd. odolávat hybridnímu a vlivovému působení cizí moci zaměřeného na ochranu obyvatelstva, narušení krizového řízení nebo fungování veřejné správy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dobrovolnických a komunitních organizací podílejících se na zvládání MÚ, atd.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digitální gramotnosti obyvatelstva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kapacit veřejné správy pro krizovou komunikaci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aktivit podporujících fyzickou odolnost, včetně nezbytného vybavení a zázemí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Adaptace vhodných objektů k dual use využití (bunkry, atd.) na základě souhlasu IZS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Vzdělávání v oblasti připravenosti na krizové/mimořádné situace, vč. trenažérů a tréninkové vybavení</a:t>
            </a:r>
          </a:p>
        </p:txBody>
      </p:sp>
      <p:sp>
        <p:nvSpPr>
          <p:cNvPr id="14" name="Investice"/>
          <p:cNvSpPr/>
          <p:nvPr/>
        </p:nvSpPr>
        <p:spPr>
          <a:xfrm>
            <a:off x="7635240" y="1965960"/>
            <a:ext cx="3867912" cy="1684274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Odolná a připravená veřejná správa a společnost</a:t>
            </a:r>
          </a:p>
        </p:txBody>
      </p:sp>
      <p:sp>
        <p:nvSpPr>
          <p:cNvPr id="15" name="Reforma"/>
          <p:cNvSpPr/>
          <p:nvPr/>
        </p:nvSpPr>
        <p:spPr>
          <a:xfrm>
            <a:off x="7635240" y="3741674"/>
            <a:ext cx="3867912" cy="1684274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Reforma systému odolnosti vůči bezpečnostním hrozbám</a:t>
            </a:r>
          </a:p>
        </p:txBody>
      </p:sp>
      <p:sp>
        <p:nvSpPr>
          <p:cNvPr id="16" name="Šipka"/>
          <p:cNvSpPr/>
          <p:nvPr/>
        </p:nvSpPr>
        <p:spPr>
          <a:xfrm>
            <a:off x="7178040" y="3540506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2253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993EA-C319-1E54-CB4B-FBD294CA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B44380-EF09-E02A-AF48-DF98E5B59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Strategický rámec EU fondů 2028+ a platforma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7077461-0D6D-597D-A17F-CE62B4A347C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Oblast"/>
          <p:cNvSpPr txBox="1"/>
          <p:nvPr/>
        </p:nvSpPr>
        <p:spPr>
          <a:xfrm>
            <a:off x="68580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</a:t>
            </a:r>
          </a:p>
        </p:txBody>
      </p:sp>
      <p:sp>
        <p:nvSpPr>
          <p:cNvPr id="7" name="Záhlaví"/>
          <p:cNvSpPr txBox="1"/>
          <p:nvPr/>
        </p:nvSpPr>
        <p:spPr>
          <a:xfrm>
            <a:off x="685800" y="148132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6583680" y="1481328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Legenda"/>
          <p:cNvSpPr/>
          <p:nvPr/>
        </p:nvSpPr>
        <p:spPr>
          <a:xfrm>
            <a:off x="9464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Legenda"/>
          <p:cNvSpPr txBox="1"/>
          <p:nvPr/>
        </p:nvSpPr>
        <p:spPr>
          <a:xfrm>
            <a:off x="9665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Reforma</a:t>
            </a:r>
          </a:p>
        </p:txBody>
      </p:sp>
      <p:sp>
        <p:nvSpPr>
          <p:cNvPr id="11" name="Legenda"/>
          <p:cNvSpPr/>
          <p:nvPr/>
        </p:nvSpPr>
        <p:spPr>
          <a:xfrm>
            <a:off x="10607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Legenda"/>
          <p:cNvSpPr txBox="1"/>
          <p:nvPr/>
        </p:nvSpPr>
        <p:spPr>
          <a:xfrm>
            <a:off x="10808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Investice</a:t>
            </a:r>
          </a:p>
        </p:txBody>
      </p:sp>
      <p:sp>
        <p:nvSpPr>
          <p:cNvPr id="13" name="Prioritní nástroj"/>
          <p:cNvSpPr/>
          <p:nvPr/>
        </p:nvSpPr>
        <p:spPr>
          <a:xfrm>
            <a:off x="685800" y="1965960"/>
            <a:ext cx="539496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Strategické projekty (Národní bezpečná síť BIVOJ, atd.) dle rozhodnutí BRS</a:t>
            </a:r>
          </a:p>
        </p:txBody>
      </p:sp>
      <p:sp>
        <p:nvSpPr>
          <p:cNvPr id="14" name="Investice"/>
          <p:cNvSpPr/>
          <p:nvPr/>
        </p:nvSpPr>
        <p:spPr>
          <a:xfrm>
            <a:off x="6583680" y="1965960"/>
            <a:ext cx="491947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Strategické projekty v oblasti kybernetické bezpečnosti a neveřejných sítí</a:t>
            </a:r>
          </a:p>
        </p:txBody>
      </p:sp>
      <p:sp>
        <p:nvSpPr>
          <p:cNvPr id="15" name="Šipka"/>
          <p:cNvSpPr/>
          <p:nvPr/>
        </p:nvSpPr>
        <p:spPr>
          <a:xfrm>
            <a:off x="6149340" y="211886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Prioritní nástroj"/>
          <p:cNvSpPr/>
          <p:nvPr/>
        </p:nvSpPr>
        <p:spPr>
          <a:xfrm>
            <a:off x="685800" y="2692400"/>
            <a:ext cx="539496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Zlepšení povědomí veřejnosti o postupech v případě ohrožení</a:t>
            </a:r>
          </a:p>
        </p:txBody>
      </p:sp>
      <p:sp>
        <p:nvSpPr>
          <p:cNvPr id="17" name="Investice"/>
          <p:cNvSpPr/>
          <p:nvPr/>
        </p:nvSpPr>
        <p:spPr>
          <a:xfrm>
            <a:off x="6583680" y="2692400"/>
            <a:ext cx="491947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Odolná a připravená veřejná správa a společnost</a:t>
            </a:r>
          </a:p>
        </p:txBody>
      </p:sp>
      <p:sp>
        <p:nvSpPr>
          <p:cNvPr id="18" name="Šipka"/>
          <p:cNvSpPr/>
          <p:nvPr/>
        </p:nvSpPr>
        <p:spPr>
          <a:xfrm>
            <a:off x="6149340" y="284530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Prioritní nástroj"/>
          <p:cNvSpPr/>
          <p:nvPr/>
        </p:nvSpPr>
        <p:spPr>
          <a:xfrm>
            <a:off x="685800" y="3418840"/>
            <a:ext cx="539496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Budování společných/sdílených kyberbezpečnostních řešení</a:t>
            </a:r>
          </a:p>
        </p:txBody>
      </p:sp>
      <p:sp>
        <p:nvSpPr>
          <p:cNvPr id="20" name="Investice"/>
          <p:cNvSpPr/>
          <p:nvPr/>
        </p:nvSpPr>
        <p:spPr>
          <a:xfrm>
            <a:off x="6583680" y="3418840"/>
            <a:ext cx="491947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Vybudování sdílených řešení v oblasti kybernetické bezpečnosti a neveřejných sítí</a:t>
            </a:r>
          </a:p>
        </p:txBody>
      </p:sp>
      <p:sp>
        <p:nvSpPr>
          <p:cNvPr id="21" name="Šipka"/>
          <p:cNvSpPr/>
          <p:nvPr/>
        </p:nvSpPr>
        <p:spPr>
          <a:xfrm>
            <a:off x="6149340" y="357174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Prioritní nástroj"/>
          <p:cNvSpPr/>
          <p:nvPr/>
        </p:nvSpPr>
        <p:spPr>
          <a:xfrm>
            <a:off x="685800" y="4145280"/>
            <a:ext cx="539496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Rozvoj neveřejných sítí veřejné správy</a:t>
            </a:r>
          </a:p>
        </p:txBody>
      </p:sp>
      <p:sp>
        <p:nvSpPr>
          <p:cNvPr id="23" name="Investice"/>
          <p:cNvSpPr/>
          <p:nvPr/>
        </p:nvSpPr>
        <p:spPr>
          <a:xfrm>
            <a:off x="6583680" y="4145280"/>
            <a:ext cx="4919472" cy="616712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Strategické projekty v oblasti kybernetické bezpečnosti a neveřejných sítí</a:t>
            </a:r>
          </a:p>
        </p:txBody>
      </p:sp>
      <p:sp>
        <p:nvSpPr>
          <p:cNvPr id="24" name="Šipka"/>
          <p:cNvSpPr/>
          <p:nvPr/>
        </p:nvSpPr>
        <p:spPr>
          <a:xfrm>
            <a:off x="6149340" y="429818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Prioritní nástroj"/>
          <p:cNvSpPr/>
          <p:nvPr/>
        </p:nvSpPr>
        <p:spPr>
          <a:xfrm>
            <a:off x="685800" y="4871720"/>
            <a:ext cx="5394960" cy="61671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Rozvoj kryptografické ochrany vč. kryptografických nástrojů</a:t>
            </a:r>
          </a:p>
        </p:txBody>
      </p:sp>
      <p:sp>
        <p:nvSpPr>
          <p:cNvPr id="26" name="Reforma"/>
          <p:cNvSpPr/>
          <p:nvPr/>
        </p:nvSpPr>
        <p:spPr>
          <a:xfrm>
            <a:off x="6583680" y="4871720"/>
            <a:ext cx="4919472" cy="616712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Modernizace ochrany utajovaných informací a kryptografické ochrany</a:t>
            </a:r>
          </a:p>
        </p:txBody>
      </p:sp>
      <p:sp>
        <p:nvSpPr>
          <p:cNvPr id="27" name="Šipka"/>
          <p:cNvSpPr/>
          <p:nvPr/>
        </p:nvSpPr>
        <p:spPr>
          <a:xfrm>
            <a:off x="6149340" y="502462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4047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3F99-03E7-5F43-0227-FA8A2F579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0DE87D-A6D3-2247-0963-A4D5610D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Strategický rámec EU fondů 2028+ a platforma MV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DFBD54-EBDB-5D67-AF51-1EB8DDB6119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Oblast"/>
          <p:cNvSpPr txBox="1"/>
          <p:nvPr/>
        </p:nvSpPr>
        <p:spPr>
          <a:xfrm>
            <a:off x="68580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Veřejná správa</a:t>
            </a:r>
          </a:p>
        </p:txBody>
      </p:sp>
      <p:sp>
        <p:nvSpPr>
          <p:cNvPr id="7" name="Záhlaví"/>
          <p:cNvSpPr txBox="1"/>
          <p:nvPr/>
        </p:nvSpPr>
        <p:spPr>
          <a:xfrm>
            <a:off x="685800" y="1481328"/>
            <a:ext cx="384048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Prioritní nástroj řešení</a:t>
            </a:r>
          </a:p>
        </p:txBody>
      </p:sp>
      <p:sp>
        <p:nvSpPr>
          <p:cNvPr id="8" name="Záhlaví"/>
          <p:cNvSpPr txBox="1"/>
          <p:nvPr/>
        </p:nvSpPr>
        <p:spPr>
          <a:xfrm>
            <a:off x="5074920" y="1481328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Reforma/Investice</a:t>
            </a:r>
          </a:p>
        </p:txBody>
      </p:sp>
      <p:sp>
        <p:nvSpPr>
          <p:cNvPr id="9" name="Legenda"/>
          <p:cNvSpPr/>
          <p:nvPr/>
        </p:nvSpPr>
        <p:spPr>
          <a:xfrm>
            <a:off x="9464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Legenda"/>
          <p:cNvSpPr txBox="1"/>
          <p:nvPr/>
        </p:nvSpPr>
        <p:spPr>
          <a:xfrm>
            <a:off x="9665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Reforma</a:t>
            </a:r>
          </a:p>
        </p:txBody>
      </p:sp>
      <p:sp>
        <p:nvSpPr>
          <p:cNvPr id="11" name="Legenda"/>
          <p:cNvSpPr/>
          <p:nvPr/>
        </p:nvSpPr>
        <p:spPr>
          <a:xfrm>
            <a:off x="10607040" y="1563624"/>
            <a:ext cx="128016" cy="128016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Legenda"/>
          <p:cNvSpPr txBox="1"/>
          <p:nvPr/>
        </p:nvSpPr>
        <p:spPr>
          <a:xfrm>
            <a:off x="10808208" y="1481328"/>
            <a:ext cx="914400" cy="2926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Investice</a:t>
            </a:r>
          </a:p>
        </p:txBody>
      </p:sp>
      <p:sp>
        <p:nvSpPr>
          <p:cNvPr id="13" name="Prioritní nástroj"/>
          <p:cNvSpPr/>
          <p:nvPr/>
        </p:nvSpPr>
        <p:spPr>
          <a:xfrm>
            <a:off x="685800" y="1965960"/>
            <a:ext cx="3840480" cy="116535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Veřejná správa</a:t>
            </a:r>
          </a:p>
        </p:txBody>
      </p:sp>
      <p:sp>
        <p:nvSpPr>
          <p:cNvPr id="14" name="Reforma"/>
          <p:cNvSpPr/>
          <p:nvPr/>
        </p:nvSpPr>
        <p:spPr>
          <a:xfrm>
            <a:off x="5074920" y="1965960"/>
            <a:ext cx="6428232" cy="616712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Vznik nové soustavy pověřených obecních úřadů a další kompetenční změny na úrovni ÚSC</a:t>
            </a:r>
          </a:p>
        </p:txBody>
      </p:sp>
      <p:sp>
        <p:nvSpPr>
          <p:cNvPr id="15" name="Reforma"/>
          <p:cNvSpPr/>
          <p:nvPr/>
        </p:nvSpPr>
        <p:spPr>
          <a:xfrm>
            <a:off x="5074920" y="2674112"/>
            <a:ext cx="6428232" cy="45720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64592" tIns="91440" rIns="164592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0C1838"/>
                </a:solidFill>
              </a:rPr>
              <a:t>Zvýšení role společenství obcí v území</a:t>
            </a:r>
          </a:p>
        </p:txBody>
      </p:sp>
      <p:sp>
        <p:nvSpPr>
          <p:cNvPr id="16" name="Šipka"/>
          <p:cNvSpPr/>
          <p:nvPr/>
        </p:nvSpPr>
        <p:spPr>
          <a:xfrm>
            <a:off x="4617720" y="239318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869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0E624-3B71-8CE6-7CE8-3ACC86CF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B115FA-9DE0-0B4D-CEE2-33C3E4381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85"/>
            <a:ext cx="9900000" cy="2526003"/>
          </a:xfrm>
        </p:spPr>
        <p:txBody>
          <a:bodyPr/>
          <a:lstStyle/>
          <a:p>
            <a:r>
              <a:rPr lang="cs-CZ" sz="3200" dirty="0"/>
              <a:t>Aktuální stav příprav kapitol</a:t>
            </a:r>
            <a:br>
              <a:rPr lang="cs-CZ" sz="2400" dirty="0"/>
            </a:br>
            <a:br>
              <a:rPr lang="cs-CZ" sz="2400" dirty="0"/>
            </a:br>
            <a:r>
              <a:rPr lang="cs-CZ" sz="2400" b="0" i="0" dirty="0"/>
              <a:t>Detail k jednotlivým reformám/investicím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F002381-B31E-0647-6CA7-F7FA26DC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4489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E7DCE-52C6-046A-14E9-357FCFBD1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77DE389A-ED8A-BDAD-6457-1AB155C5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Metodický postup přípravy reforem/investic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6F73DF0-B8BB-C5E6-F4E1-736234D3DB3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9C7293D-5804-8076-1E89-58A3949BA7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24" name="Reforma"/>
          <p:cNvSpPr/>
          <p:nvPr/>
        </p:nvSpPr>
        <p:spPr>
          <a:xfrm>
            <a:off x="685800" y="1645920"/>
            <a:ext cx="4572000" cy="77724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Šipka"/>
          <p:cNvSpPr/>
          <p:nvPr/>
        </p:nvSpPr>
        <p:spPr>
          <a:xfrm>
            <a:off x="5349240" y="1879092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Zákon, vyhlášky atd."/>
          <p:cNvSpPr/>
          <p:nvPr/>
        </p:nvSpPr>
        <p:spPr>
          <a:xfrm>
            <a:off x="5806440" y="1645920"/>
            <a:ext cx="2514600" cy="77724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Zákon, vyhlášky atd.</a:t>
            </a:r>
          </a:p>
        </p:txBody>
      </p:sp>
      <p:sp>
        <p:nvSpPr>
          <p:cNvPr id="27" name="Centrální projekty"/>
          <p:cNvSpPr/>
          <p:nvPr/>
        </p:nvSpPr>
        <p:spPr>
          <a:xfrm>
            <a:off x="685800" y="3246120"/>
            <a:ext cx="3154680" cy="77724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Centrální projekty</a:t>
            </a:r>
          </a:p>
        </p:txBody>
      </p:sp>
      <p:sp>
        <p:nvSpPr>
          <p:cNvPr id="28" name="Implementační témata"/>
          <p:cNvSpPr/>
          <p:nvPr/>
        </p:nvSpPr>
        <p:spPr>
          <a:xfrm>
            <a:off x="4160520" y="3246120"/>
            <a:ext cx="4160520" cy="777240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 dirty="0">
                <a:solidFill>
                  <a:srgbClr val="0C1838"/>
                </a:solidFill>
              </a:rPr>
              <a:t>Implementační témata/Investice</a:t>
            </a:r>
          </a:p>
        </p:txBody>
      </p:sp>
      <p:sp>
        <p:nvSpPr>
          <p:cNvPr id="29" name="Projektové záměry gestorů"/>
          <p:cNvSpPr/>
          <p:nvPr/>
        </p:nvSpPr>
        <p:spPr>
          <a:xfrm>
            <a:off x="685800" y="4846320"/>
            <a:ext cx="3154680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Projektové záměry gestorů</a:t>
            </a:r>
          </a:p>
        </p:txBody>
      </p:sp>
      <p:sp>
        <p:nvSpPr>
          <p:cNvPr id="30" name="Projektové záměry"/>
          <p:cNvSpPr/>
          <p:nvPr/>
        </p:nvSpPr>
        <p:spPr>
          <a:xfrm>
            <a:off x="4160520" y="4846320"/>
            <a:ext cx="4160520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Projektové záměry</a:t>
            </a:r>
          </a:p>
        </p:txBody>
      </p:sp>
      <p:sp>
        <p:nvSpPr>
          <p:cNvPr id="31" name="Šipka"/>
          <p:cNvSpPr/>
          <p:nvPr/>
        </p:nvSpPr>
        <p:spPr>
          <a:xfrm>
            <a:off x="2011680" y="2606040"/>
            <a:ext cx="310896" cy="457200"/>
          </a:xfrm>
          <a:prstGeom prst="down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Šipka"/>
          <p:cNvSpPr/>
          <p:nvPr/>
        </p:nvSpPr>
        <p:spPr>
          <a:xfrm>
            <a:off x="4507992" y="2606040"/>
            <a:ext cx="310896" cy="457200"/>
          </a:xfrm>
          <a:prstGeom prst="down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Šipka"/>
          <p:cNvSpPr/>
          <p:nvPr/>
        </p:nvSpPr>
        <p:spPr>
          <a:xfrm>
            <a:off x="2011680" y="4206240"/>
            <a:ext cx="310896" cy="457200"/>
          </a:xfrm>
          <a:prstGeom prst="upArrow">
            <a:avLst/>
          </a:prstGeom>
          <a:solidFill>
            <a:srgbClr val="A7A9B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Šipka"/>
          <p:cNvSpPr/>
          <p:nvPr/>
        </p:nvSpPr>
        <p:spPr>
          <a:xfrm>
            <a:off x="6035040" y="4206240"/>
            <a:ext cx="310896" cy="457200"/>
          </a:xfrm>
          <a:prstGeom prst="upArrow">
            <a:avLst/>
          </a:prstGeom>
          <a:solidFill>
            <a:srgbClr val="A7A9B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Dělicí čára"/>
          <p:cNvSpPr/>
          <p:nvPr/>
        </p:nvSpPr>
        <p:spPr>
          <a:xfrm>
            <a:off x="8686800" y="1645920"/>
            <a:ext cx="18288" cy="3977640"/>
          </a:xfrm>
          <a:prstGeom prst="rect">
            <a:avLst/>
          </a:prstGeom>
          <a:solidFill>
            <a:srgbClr val="2E40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Investice"/>
          <p:cNvSpPr/>
          <p:nvPr/>
        </p:nvSpPr>
        <p:spPr>
          <a:xfrm>
            <a:off x="9052560" y="1645920"/>
            <a:ext cx="2450592" cy="777240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37" name="Projektové záměry"/>
          <p:cNvSpPr/>
          <p:nvPr/>
        </p:nvSpPr>
        <p:spPr>
          <a:xfrm>
            <a:off x="9052560" y="3246120"/>
            <a:ext cx="2450592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Projektové záměry</a:t>
            </a:r>
          </a:p>
        </p:txBody>
      </p:sp>
      <p:sp>
        <p:nvSpPr>
          <p:cNvPr id="38" name="Šipka"/>
          <p:cNvSpPr/>
          <p:nvPr/>
        </p:nvSpPr>
        <p:spPr>
          <a:xfrm>
            <a:off x="10122408" y="2606040"/>
            <a:ext cx="310896" cy="457200"/>
          </a:xfrm>
          <a:prstGeom prst="upArrow">
            <a:avLst/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Legenda"/>
          <p:cNvSpPr/>
          <p:nvPr/>
        </p:nvSpPr>
        <p:spPr>
          <a:xfrm>
            <a:off x="685800" y="585216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Legenda"/>
          <p:cNvSpPr txBox="1"/>
          <p:nvPr/>
        </p:nvSpPr>
        <p:spPr>
          <a:xfrm>
            <a:off x="960120" y="580644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Reformní osa</a:t>
            </a:r>
          </a:p>
        </p:txBody>
      </p:sp>
      <p:sp>
        <p:nvSpPr>
          <p:cNvPr id="41" name="Legenda"/>
          <p:cNvSpPr/>
          <p:nvPr/>
        </p:nvSpPr>
        <p:spPr>
          <a:xfrm>
            <a:off x="3154680" y="585216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F8C2B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Legenda"/>
          <p:cNvSpPr txBox="1"/>
          <p:nvPr/>
        </p:nvSpPr>
        <p:spPr>
          <a:xfrm>
            <a:off x="3429000" y="580644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Investiční osa</a:t>
            </a:r>
          </a:p>
        </p:txBody>
      </p:sp>
      <p:sp>
        <p:nvSpPr>
          <p:cNvPr id="43" name="Legenda"/>
          <p:cNvSpPr/>
          <p:nvPr/>
        </p:nvSpPr>
        <p:spPr>
          <a:xfrm>
            <a:off x="5623560" y="585216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Legenda"/>
          <p:cNvSpPr txBox="1"/>
          <p:nvPr/>
        </p:nvSpPr>
        <p:spPr>
          <a:xfrm>
            <a:off x="5897880" y="580644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Vstupy (záměry)</a:t>
            </a:r>
          </a:p>
        </p:txBody>
      </p:sp>
    </p:spTree>
    <p:extLst>
      <p:ext uri="{BB962C8B-B14F-4D97-AF65-F5344CB8AC3E}">
        <p14:creationId xmlns:p14="http://schemas.microsoft.com/office/powerpoint/2010/main" val="3783954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CE3D7-52A4-FCF2-DF1B-CC020B0A3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A9ACB-D3D8-91C5-C73A-6FEAE2478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56956"/>
            <a:ext cx="9900000" cy="1209166"/>
          </a:xfrm>
        </p:spPr>
        <p:txBody>
          <a:bodyPr/>
          <a:lstStyle/>
          <a:p>
            <a:r>
              <a:rPr lang="cs-CZ" sz="2400" dirty="0"/>
              <a:t>Shrnující video</a:t>
            </a:r>
            <a:br>
              <a:rPr lang="cs-CZ" sz="2800" dirty="0"/>
            </a:br>
            <a:br>
              <a:rPr lang="cs-CZ" sz="2800" dirty="0"/>
            </a:br>
            <a:endParaRPr lang="cs-CZ" sz="2000" b="0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61C064-E7CF-DF1F-27F6-F58D32ABBC1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2096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1FC6C-9DD1-DE0C-CEFD-B781A6E49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CAFEA1-5BC1-05FF-5563-4D189E260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Oblast: eGovernment a digitální infrastruktura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E0646FA-7D56-F823-A0BD-D7EFBF762CA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Karta – CSR"/>
          <p:cNvSpPr/>
          <p:nvPr/>
        </p:nvSpPr>
        <p:spPr>
          <a:xfrm>
            <a:off x="685800" y="1463040"/>
            <a:ext cx="5212080" cy="8646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CSR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„snížit administrativní zátěž podporou digitalizace“</a:t>
            </a:r>
          </a:p>
        </p:txBody>
      </p:sp>
      <p:sp>
        <p:nvSpPr>
          <p:cNvPr id="7" name="Karta – strategické dokumenty"/>
          <p:cNvSpPr/>
          <p:nvPr/>
        </p:nvSpPr>
        <p:spPr>
          <a:xfrm>
            <a:off x="685800" y="2510536"/>
            <a:ext cx="5212080" cy="2809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 dirty="0">
                <a:solidFill>
                  <a:srgbClr val="9EC8E9"/>
                </a:solidFill>
              </a:rPr>
              <a:t>Využité strategické dokumenty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Strategie řízeného přístupu k datům pro zajištění podmínek pro kvalitní správu datového fondu VS ČR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Informační koncepce ČR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Klientsky orientovaná veřejná správa 2030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Vize dlouhodobého rozvoje eGovernmentu v oblasti ZRNG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Národní AI strategie 2030</a:t>
            </a:r>
          </a:p>
        </p:txBody>
      </p:sp>
      <p:sp>
        <p:nvSpPr>
          <p:cNvPr id="8" name="Karta – Reformy"/>
          <p:cNvSpPr/>
          <p:nvPr/>
        </p:nvSpPr>
        <p:spPr>
          <a:xfrm>
            <a:off x="6080760" y="1463040"/>
            <a:ext cx="5422392" cy="16367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9EC8E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Reformy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Zavedení centrální AI governance a implementace automatizace a AI do veřejné správy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Komplexní reforma dlouhodobého řízení informačních systémů eGovernmentu</a:t>
            </a:r>
          </a:p>
        </p:txBody>
      </p:sp>
      <p:sp>
        <p:nvSpPr>
          <p:cNvPr id="9" name="Karta – Investice"/>
          <p:cNvSpPr/>
          <p:nvPr/>
        </p:nvSpPr>
        <p:spPr>
          <a:xfrm>
            <a:off x="6080760" y="3282696"/>
            <a:ext cx="5422392" cy="20370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F8C2B9"/>
                </a:solidFill>
              </a:rPr>
              <a:t>Investice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eGovernmentu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Kvalitní správa dat</a:t>
            </a:r>
          </a:p>
        </p:txBody>
      </p:sp>
      <p:sp>
        <p:nvSpPr>
          <p:cNvPr id="10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8975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7D55-0EC1-B76E-8BFE-EABA8EB3A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3A4E53F9-009A-C12A-6896-C9E103806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Zavedení centrální AI governance a implementace automatizace a AI do eGovernmentu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EB3ED98E-AF31-E8C8-C460-043C0D113A6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25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eGovernment a digitální infrastruktura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5317236" cy="39893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nastavit centrální AI governance v oblasti zavádění prvků automatizace a AI do služeb veřejné správy a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podpořit budování/úpravu agendových informačních systémů či dalších s cílem implementace prvků automatizace a AI.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783080"/>
            <a:ext cx="5317236" cy="39893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Podporovány budou aktivity směřující k: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vybudovat centrální sdílené AI nástroje veřejné správy (doménové jazykové modely, LLM Gateway 2. generace) a zajistit jejich zavedení do praxe v prioritních oblastech (školství, justice, správní agendy).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nastavení centrálního AI governance (vč. případných centrálních platforem/komponent) a zavedení prvků automatizace a AI s cílem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zefektivnění procesního rozhodování v dané agendě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individualizace služeb veřejné správy klientovi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umožnit analýzu big dat veřejné správy a podpořit tak evidence-based přístup při přípravě legislativy a celkově rozhodování ve veřejné správě</a:t>
            </a:r>
          </a:p>
        </p:txBody>
      </p:sp>
    </p:spTree>
    <p:extLst>
      <p:ext uri="{BB962C8B-B14F-4D97-AF65-F5344CB8AC3E}">
        <p14:creationId xmlns:p14="http://schemas.microsoft.com/office/powerpoint/2010/main" val="397461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99E5-F046-4F26-4524-06E202AC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94B7BC63-2FB5-BE1D-38A3-B01DDDFB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Komplexní reforma dlouhodobého řízení informačních systémů veřejné správy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115A8ED7-63EF-C73E-0237-211696C432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EE16304-641A-CAB7-A07F-757CBB6C9C4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26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eGovernment a digitální infrastruktura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5317236" cy="34173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vybudování zcela nového ekosystému s centralizovaným, transparentním řízením založeném na závazných standardech a striktním dodržování životního cyklu pro IT zakázky (od záměru po vyřazení).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přejít od pouhého „eGovernmentu“ (poskytování online služeb) k funkční „eGovernance“ – tedy schopnosti státu rychle, bezpečně a koordinovaně navrhovat a nasazovat změny v legislativě, službách i procesech.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zavést možnost prediktivního řízení pomocí tzv. digitálního dvojčete státu, díky kterému bude možné namodelovat a nasimulovat dopady chystaného zákona ještě před jeho samotným schválením.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783080"/>
            <a:ext cx="5317236" cy="34173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 dirty="0">
                <a:solidFill>
                  <a:srgbClr val="9EC8E9"/>
                </a:solidFill>
              </a:rPr>
              <a:t>Podporovány budou aktivity směřující k: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Vybudování centrálních řešení jako jsou např.: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 dirty="0">
                <a:solidFill>
                  <a:srgbClr val="F8C2B9"/>
                </a:solidFill>
              </a:rPr>
              <a:t>digitální dvojče VS (jak v oblasti ICT, tak celkově)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 dirty="0" err="1">
                <a:solidFill>
                  <a:srgbClr val="F8C2B9"/>
                </a:solidFill>
              </a:rPr>
              <a:t>eGov</a:t>
            </a:r>
            <a:r>
              <a:rPr lang="cs-CZ" sz="1400" b="0" i="0" dirty="0">
                <a:solidFill>
                  <a:srgbClr val="F8C2B9"/>
                </a:solidFill>
              </a:rPr>
              <a:t> Drive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dirty="0">
                <a:solidFill>
                  <a:srgbClr val="F8C2B9"/>
                </a:solidFill>
              </a:rPr>
              <a:t>Integrační platforma ZRNG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 dirty="0">
                <a:solidFill>
                  <a:srgbClr val="F8C2B9"/>
                </a:solidFill>
              </a:rPr>
              <a:t>Atd.</a:t>
            </a:r>
          </a:p>
        </p:txBody>
      </p:sp>
    </p:spTree>
    <p:extLst>
      <p:ext uri="{BB962C8B-B14F-4D97-AF65-F5344CB8AC3E}">
        <p14:creationId xmlns:p14="http://schemas.microsoft.com/office/powerpoint/2010/main" val="4068744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9AFB8-A85C-D7C9-757A-2EF100C8D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5AA239DA-7ABF-A43E-C6C4-CFF8F3ABB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Strategické projekty eGovernmentu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DCF04A1-4EB7-84F5-F0B2-21666091800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0D8F42C-884C-57A0-6114-8BE14B3AE6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27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eGovernment a digitální infrastruktura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5317236" cy="300024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Podpořit realizaci celostátních infrastrukturních projektů s dopadem na celý ekosystém eGovernment (tj. nejen na samotného příjemce, ale i na celou státní správu, samosprávu, veřejnost, atd.).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Projekty poskytnou infrastrukturu a služby, které budou využívány všemi subjekty veřejné správy, případně veřejností a které pomohou k plnění cílů Evropské digitální dekády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463040"/>
            <a:ext cx="5317236" cy="300024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Příklady strategických projektů: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Digitální Česko 2.0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Další</a:t>
            </a:r>
          </a:p>
        </p:txBody>
      </p:sp>
      <p:sp>
        <p:nvSpPr>
          <p:cNvPr id="28" name="Krok – Návrh"/>
          <p:cNvSpPr/>
          <p:nvPr/>
        </p:nvSpPr>
        <p:spPr>
          <a:xfrm>
            <a:off x="685800" y="4646168"/>
            <a:ext cx="5088636" cy="1072896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NÁVRH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Ministerstvo vnitra a Digitální a informační agentura (DIA)</a:t>
            </a:r>
          </a:p>
        </p:txBody>
      </p:sp>
      <p:sp>
        <p:nvSpPr>
          <p:cNvPr id="29" name="Šipka"/>
          <p:cNvSpPr/>
          <p:nvPr/>
        </p:nvSpPr>
        <p:spPr>
          <a:xfrm>
            <a:off x="5911596" y="5027168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Krok – Určení finálního výčtu"/>
          <p:cNvSpPr/>
          <p:nvPr/>
        </p:nvSpPr>
        <p:spPr>
          <a:xfrm>
            <a:off x="6414516" y="4646168"/>
            <a:ext cx="5088636" cy="1072896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URČENÍ FINÁLNÍHO VÝČTU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Rada vlády pro informační společnost</a:t>
            </a:r>
          </a:p>
        </p:txBody>
      </p:sp>
    </p:spTree>
    <p:extLst>
      <p:ext uri="{BB962C8B-B14F-4D97-AF65-F5344CB8AC3E}">
        <p14:creationId xmlns:p14="http://schemas.microsoft.com/office/powerpoint/2010/main" val="1518354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4117A-A017-D94E-7571-838453C2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AC0237F9-6025-8047-FA49-0AD1A817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Kvalitní správa dat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859BC7D-751A-7C29-D6E2-BBE18B96E11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8CE5F8-5852-33E7-ADA8-4C2434DFE26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28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eGovernment a digitální infrastruktura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5128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implementace data governance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zajistit digitalizaci služeb veřejné správy s primárním zaměřením na komunikaci Government to Government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3158744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Konkrétně budou podporovány následující typové aktivity: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3579368"/>
            <a:ext cx="5317236" cy="24592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úpravy informačních systémů veřejné správy (ISVS)/budování integračních platforem s cílem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Zpřístupnění datových sad/kontextů v RPP/ISSS, atd.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Publikace nových či vylepšených datových sad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připojení ISVS/integračních platforem na Národní katalog otevřených dat/ISSS či jiné jednotné referenční rozhraní a umožnit sdílet datové sady/kontexty dalším ISVS (rozvoj veřejného a propojeného datového fondu)</a:t>
            </a:r>
          </a:p>
        </p:txBody>
      </p:sp>
      <p:sp>
        <p:nvSpPr>
          <p:cNvPr id="29" name="Karta"/>
          <p:cNvSpPr/>
          <p:nvPr/>
        </p:nvSpPr>
        <p:spPr>
          <a:xfrm>
            <a:off x="6185916" y="3579368"/>
            <a:ext cx="5317236" cy="24592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rozvoj centrální infrastruktury, např.: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Národního katalogu dat jako centrálního místa publikace open dat či dalších dat veřejné správy,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informačního systému sdílených služeb, případně i jiného centrálního orchestrátora datových služeb umožňující sdílení dat mezi informačními systémy,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digitalizace služeb v oblasti archivnictví, atd. s cílem usnadnit rychlý a efektivní přístup k dosud nedigitalizovaným datům</a:t>
            </a:r>
          </a:p>
        </p:txBody>
      </p:sp>
    </p:spTree>
    <p:extLst>
      <p:ext uri="{BB962C8B-B14F-4D97-AF65-F5344CB8AC3E}">
        <p14:creationId xmlns:p14="http://schemas.microsoft.com/office/powerpoint/2010/main" val="2375381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77E4-4FB2-1D8F-F3BB-B5318A99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BC7D64-1CB7-A924-6F40-C959A246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Oblast: Odolnost a kybernetická bezpečnost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1B5C8E1-A681-9B9C-C7E4-8D5D9C8665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Část „Zvýšení odolnosti a připravenosti na krizové situace, obrana“</a:t>
            </a:r>
          </a:p>
        </p:txBody>
      </p:sp>
      <p:sp>
        <p:nvSpPr>
          <p:cNvPr id="7" name="Karta – CSR"/>
          <p:cNvSpPr/>
          <p:nvPr/>
        </p:nvSpPr>
        <p:spPr>
          <a:xfrm>
            <a:off x="685800" y="1737360"/>
            <a:ext cx="5212080" cy="8646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CSR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„posílit celkové výdaje na obranu a připravenost“</a:t>
            </a:r>
          </a:p>
        </p:txBody>
      </p:sp>
      <p:sp>
        <p:nvSpPr>
          <p:cNvPr id="8" name="Karta – strategické dokumenty"/>
          <p:cNvSpPr/>
          <p:nvPr/>
        </p:nvSpPr>
        <p:spPr>
          <a:xfrm>
            <a:off x="685800" y="2784856"/>
            <a:ext cx="5212080" cy="324307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strategické dokumenty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Strategie rozvoje HZS ČR do roku 2030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Koncepce ochrany obyvatelstva do roku 2025 s výhledem do roku 2030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Koncepce rozvoje Policie ČR do roku 2027 (předpoklad pokračování 28+)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Národní program ochrany kritické infrastruktury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Komplexní strategie ČR k řešení problematiky kritické infrastruktury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Koncepce vzdělávání v oblasti ochrany obyvatelstva a krizového řízení ČR</a:t>
            </a:r>
          </a:p>
        </p:txBody>
      </p:sp>
      <p:sp>
        <p:nvSpPr>
          <p:cNvPr id="9" name="Karta – Reformy"/>
          <p:cNvSpPr/>
          <p:nvPr/>
        </p:nvSpPr>
        <p:spPr>
          <a:xfrm>
            <a:off x="6080760" y="1737360"/>
            <a:ext cx="5422392" cy="20060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9EC8E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Reformy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Modernizace krizového řízení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Posílení resilience fungování IZS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Reforma ubytovacích, náborových a výcvikových středisek bezpečnostních sborů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Reforma systému odolnosti vůči bezpečnostním hrozbám</a:t>
            </a:r>
          </a:p>
        </p:txBody>
      </p:sp>
      <p:sp>
        <p:nvSpPr>
          <p:cNvPr id="10" name="Karta – Investice"/>
          <p:cNvSpPr/>
          <p:nvPr/>
        </p:nvSpPr>
        <p:spPr>
          <a:xfrm>
            <a:off x="6080760" y="3926332"/>
            <a:ext cx="5422392" cy="210159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F8C2B9"/>
                </a:solidFill>
              </a:rPr>
              <a:t>Investice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v oblasti Odolnosti a Obrany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Odolné vybavení a infrastruktura IZS a MV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Odolná a připravená veřejná správa a společnost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Bezpečné vybavení a infrastruktura AČR a MO</a:t>
            </a:r>
          </a:p>
        </p:txBody>
      </p:sp>
      <p:sp>
        <p:nvSpPr>
          <p:cNvPr id="11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58727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2D3BD-35D5-2BD0-ADDC-5EE2A1883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5C51E3C6-1483-5487-40EA-E42C92FD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Modernizace krizového řízení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EB411AED-208A-A7BA-AC87-24C703DB41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AE81D65-AFDB-A694-BE74-589F6562FA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30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7203997" cy="38770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Posílení civilní a vojenské spolupráce při krizovém řízení a související digitalizace krizového řízení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Posílení vzájemné krizové komunikace státu a občanů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Provedení legislativních úprav ve vazbě na právní předpisy ČR v oblasti bezpečnosti (zákon o krizovém řízení a související předpisy) a závazné mezinárodní dokumenty, zejména EU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Zvyšování připravenosti orgánů krizového řízení na krizové stavy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Vypracování programů pro ochranu kritické infrastruktury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Podpora výstupů a výsledků vědeckého rozvoje k ochraně kritické infrastruktury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Zajištění vzdělávání v oblasti ochrany kritické infrastruktury</a:t>
            </a:r>
          </a:p>
        </p:txBody>
      </p:sp>
      <p:sp>
        <p:nvSpPr>
          <p:cNvPr id="27" name="Karta"/>
          <p:cNvSpPr/>
          <p:nvPr/>
        </p:nvSpPr>
        <p:spPr>
          <a:xfrm>
            <a:off x="8072677" y="1463040"/>
            <a:ext cx="3430475" cy="38770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Navazující usnesení vlády: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Usnesení vlády č. 448/2026 k záměru k provedení revize krizové, obranné a související legislativy</a:t>
            </a:r>
          </a:p>
        </p:txBody>
      </p:sp>
    </p:spTree>
    <p:extLst>
      <p:ext uri="{BB962C8B-B14F-4D97-AF65-F5344CB8AC3E}">
        <p14:creationId xmlns:p14="http://schemas.microsoft.com/office/powerpoint/2010/main" val="3256348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C395A-105D-4F88-AECD-038A17F98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2B41251F-F53A-09E7-F760-81527984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Posílení resilience fungování IZS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8E1BA5A-A6CA-A05F-808B-BB500F0408C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DA07B99-499D-3B9E-ED7E-0DD561D2942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31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7607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Úprava systému fungování PČR a HZS ČR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změna/optimalizace v rozmístění sil a prostředků v reakci na změnu struktury hrozeb a nárůst zásahů (např. změna typu stanic P1 na P2 pro zajištění minimálního stavu 4 příslušníků, C1 na C2) či zázemí pro další specializovaná pracoviště/útvary (např. Záchranný útvar HZS ČR)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3406648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Příklady změn z popisu reformy: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3827272"/>
            <a:ext cx="3483864" cy="14589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>
                <a:solidFill>
                  <a:srgbClr val="9EC8E9"/>
                </a:solidFill>
              </a:rPr>
              <a:t>P1 → P2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změna typu stanic pro zajištění minimálního stavu 4 příslušníků</a:t>
            </a:r>
          </a:p>
        </p:txBody>
      </p:sp>
      <p:sp>
        <p:nvSpPr>
          <p:cNvPr id="29" name="Karta"/>
          <p:cNvSpPr/>
          <p:nvPr/>
        </p:nvSpPr>
        <p:spPr>
          <a:xfrm>
            <a:off x="4352544" y="3827272"/>
            <a:ext cx="3483864" cy="14589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>
                <a:solidFill>
                  <a:srgbClr val="9EC8E9"/>
                </a:solidFill>
              </a:rPr>
              <a:t>C1 → C2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změna typu stanic</a:t>
            </a:r>
          </a:p>
        </p:txBody>
      </p:sp>
      <p:sp>
        <p:nvSpPr>
          <p:cNvPr id="30" name="Karta"/>
          <p:cNvSpPr/>
          <p:nvPr/>
        </p:nvSpPr>
        <p:spPr>
          <a:xfrm>
            <a:off x="8019288" y="3827272"/>
            <a:ext cx="3483864" cy="14589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9EC8E9"/>
                </a:solidFill>
              </a:rPr>
              <a:t>Záchranný útvar HZS ČR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zázemí pro další specializovaná pracoviště/útvary</a:t>
            </a:r>
          </a:p>
        </p:txBody>
      </p:sp>
    </p:spTree>
    <p:extLst>
      <p:ext uri="{BB962C8B-B14F-4D97-AF65-F5344CB8AC3E}">
        <p14:creationId xmlns:p14="http://schemas.microsoft.com/office/powerpoint/2010/main" val="1212079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2B41251F-F53A-09E7-F760-81527984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Náborová, ubytovací a výcviková střediska bezpečnostních sborů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8E1BA5A-A6CA-A05F-808B-BB500F0408C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DA07B99-499D-3B9E-ED7E-0DD561D2942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32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10817352" cy="11887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projekt sítě náborových, výcvikových a vzdělávacích center, která umožní nábor a přípravu nových příslušníků policie, hasičských sborů, armády, celní správy a vězeňské služby.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3154680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Nábor a příprava nových příslušníků: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3575304"/>
            <a:ext cx="2017166" cy="8503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Policie</a:t>
            </a:r>
          </a:p>
        </p:txBody>
      </p:sp>
      <p:sp>
        <p:nvSpPr>
          <p:cNvPr id="29" name="Karta"/>
          <p:cNvSpPr/>
          <p:nvPr/>
        </p:nvSpPr>
        <p:spPr>
          <a:xfrm>
            <a:off x="2885846" y="3575304"/>
            <a:ext cx="2017166" cy="8503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Hasičské sbory</a:t>
            </a:r>
          </a:p>
        </p:txBody>
      </p:sp>
      <p:sp>
        <p:nvSpPr>
          <p:cNvPr id="30" name="Karta"/>
          <p:cNvSpPr/>
          <p:nvPr/>
        </p:nvSpPr>
        <p:spPr>
          <a:xfrm>
            <a:off x="5085893" y="3575304"/>
            <a:ext cx="2017166" cy="8503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Armáda</a:t>
            </a:r>
          </a:p>
        </p:txBody>
      </p:sp>
      <p:sp>
        <p:nvSpPr>
          <p:cNvPr id="31" name="Karta"/>
          <p:cNvSpPr/>
          <p:nvPr/>
        </p:nvSpPr>
        <p:spPr>
          <a:xfrm>
            <a:off x="7285939" y="3575304"/>
            <a:ext cx="2017166" cy="8503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Celní správa</a:t>
            </a:r>
          </a:p>
        </p:txBody>
      </p:sp>
      <p:sp>
        <p:nvSpPr>
          <p:cNvPr id="32" name="Karta"/>
          <p:cNvSpPr/>
          <p:nvPr/>
        </p:nvSpPr>
        <p:spPr>
          <a:xfrm>
            <a:off x="9485986" y="3575304"/>
            <a:ext cx="2017166" cy="8503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Vězeňská služba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27705-DCED-29A0-A143-5ED19C19F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A4527AD7-8320-BD67-A102-2DFA70B4C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Reforma systému odolnosti vůči bezpečnostním hrozbám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0D80EC2B-3833-E4D2-BC09-2959867A1C8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F0AD6B3-2CB0-F49D-89CE-8F34D555C3C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33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1633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Cílem reformy je podpořit aktivity směřující k odolnosti společnosti vůči novým bezpečnostním hrozbám, k ochraně veřejných míst a ke schopnosti na ně adekvátně reagovat – např.:</a:t>
            </a:r>
          </a:p>
        </p:txBody>
      </p:sp>
      <p:sp>
        <p:nvSpPr>
          <p:cNvPr id="27" name="Karta"/>
          <p:cNvSpPr/>
          <p:nvPr/>
        </p:nvSpPr>
        <p:spPr>
          <a:xfrm>
            <a:off x="685800" y="2809240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Vytvořením systému akutní komunikace pro zvládání krizové situace, řešení eskalace napětí a násilných konfliktů a jeho implementace do území</a:t>
            </a:r>
          </a:p>
        </p:txBody>
      </p:sp>
      <p:sp>
        <p:nvSpPr>
          <p:cNvPr id="28" name="Karta"/>
          <p:cNvSpPr/>
          <p:nvPr/>
        </p:nvSpPr>
        <p:spPr>
          <a:xfrm>
            <a:off x="4352544" y="2809240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Vznikem celorepublikové sítě center pro dětské oběti násilí</a:t>
            </a:r>
          </a:p>
        </p:txBody>
      </p:sp>
      <p:sp>
        <p:nvSpPr>
          <p:cNvPr id="29" name="Karta"/>
          <p:cNvSpPr/>
          <p:nvPr/>
        </p:nvSpPr>
        <p:spPr>
          <a:xfrm>
            <a:off x="8019288" y="2809240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Programy pro práci s agresí – prevence sociálně patologických jevů</a:t>
            </a:r>
          </a:p>
        </p:txBody>
      </p:sp>
      <p:sp>
        <p:nvSpPr>
          <p:cNvPr id="30" name="Karta"/>
          <p:cNvSpPr/>
          <p:nvPr/>
        </p:nvSpPr>
        <p:spPr>
          <a:xfrm>
            <a:off x="685800" y="4369308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Zvyšováním schopností k připravenosti skrze zapojení dobrovolnických a komunitních center (centra vybavená pro případ krize)</a:t>
            </a:r>
          </a:p>
        </p:txBody>
      </p:sp>
      <p:sp>
        <p:nvSpPr>
          <p:cNvPr id="31" name="Karta"/>
          <p:cNvSpPr/>
          <p:nvPr/>
        </p:nvSpPr>
        <p:spPr>
          <a:xfrm>
            <a:off x="4352544" y="4369308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Zvyšováním odolnosti obyvatel vůči rizikům v kyber světě</a:t>
            </a:r>
          </a:p>
        </p:txBody>
      </p:sp>
      <p:sp>
        <p:nvSpPr>
          <p:cNvPr id="32" name="Karta"/>
          <p:cNvSpPr/>
          <p:nvPr/>
        </p:nvSpPr>
        <p:spPr>
          <a:xfrm>
            <a:off x="8019288" y="4369308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Zvyšováním odolnosti ve školách – krizová připravenost</a:t>
            </a:r>
          </a:p>
        </p:txBody>
      </p:sp>
    </p:spTree>
    <p:extLst>
      <p:ext uri="{BB962C8B-B14F-4D97-AF65-F5344CB8AC3E}">
        <p14:creationId xmlns:p14="http://schemas.microsoft.com/office/powerpoint/2010/main" val="1110793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074DE-20FC-43AE-8611-D8268451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51C53A5D-616E-F172-1D7F-5A12A56DE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Strategické projekty v oblasti Odolnosti a kybernetické bezpečnosti – část Odolnosti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38F2E0C-61B5-4CE4-3E5C-D5F895C21CF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8654951-6366-006F-4157-16BDC7A6C29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5317236" cy="218033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Podpořit strategické projekty, které mají potenciál významně zlepšit odolnost a připravenost ČR na krizové stavy a mimořádné události včetně posílení spolupráce států sdružených ve „V4“ a Mechanismu civilní ochrany Unie (zaměření na okolní státy střední Evropy).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783080"/>
            <a:ext cx="5317236" cy="218033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Typově se jedná o následující projekty: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Modernizace významné infrastruktury sloužící pro IZS či AČR (hangáry a související infrastruktura, ochrana mezinárodních letišť, atd.)</a:t>
            </a:r>
          </a:p>
        </p:txBody>
      </p:sp>
      <p:sp>
        <p:nvSpPr>
          <p:cNvPr id="28" name="Krok – Návrh"/>
          <p:cNvSpPr/>
          <p:nvPr/>
        </p:nvSpPr>
        <p:spPr>
          <a:xfrm>
            <a:off x="685800" y="4146296"/>
            <a:ext cx="5088636" cy="82499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NÁVRH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Ministerstvo vnitra a Ministerstvo obrany</a:t>
            </a:r>
          </a:p>
        </p:txBody>
      </p:sp>
      <p:sp>
        <p:nvSpPr>
          <p:cNvPr id="29" name="Šipka"/>
          <p:cNvSpPr/>
          <p:nvPr/>
        </p:nvSpPr>
        <p:spPr>
          <a:xfrm>
            <a:off x="5911596" y="4403344"/>
            <a:ext cx="365760" cy="310896"/>
          </a:xfrm>
          <a:prstGeom prst="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Krok – Schválení finálního výčtu projektů"/>
          <p:cNvSpPr/>
          <p:nvPr/>
        </p:nvSpPr>
        <p:spPr>
          <a:xfrm>
            <a:off x="6414516" y="4146296"/>
            <a:ext cx="5088636" cy="82499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SCHVÁLENÍ FINÁLNÍHO VÝČTU PROJEKTŮ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Bezpečnostní rada státu</a:t>
            </a:r>
          </a:p>
        </p:txBody>
      </p:sp>
    </p:spTree>
    <p:extLst>
      <p:ext uri="{BB962C8B-B14F-4D97-AF65-F5344CB8AC3E}">
        <p14:creationId xmlns:p14="http://schemas.microsoft.com/office/powerpoint/2010/main" val="3638234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5E9FD-374C-73DD-44A4-A113B4256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35DB1328-5CE1-7A4E-D099-5D2F37DB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Odolná a připravená veřejná správa a společnost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135EA80-4E47-5510-13D3-52BEA23E0A4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D38355-4ADD-CC95-F228-300CA15E58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35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915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Podpořit odolnost a připravenost veřejné správy a společnosti.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2561336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„Tvrdá“ opatření – např.: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2981960"/>
            <a:ext cx="5317236" cy="9433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Budování velkokapacitních skladů</a:t>
            </a:r>
          </a:p>
        </p:txBody>
      </p:sp>
      <p:sp>
        <p:nvSpPr>
          <p:cNvPr id="29" name="Karta"/>
          <p:cNvSpPr/>
          <p:nvPr/>
        </p:nvSpPr>
        <p:spPr>
          <a:xfrm>
            <a:off x="6185916" y="2981960"/>
            <a:ext cx="5317236" cy="9433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Rozvoj kapacit a vybavení pro evakuaci obyvatelstva a/nebo opatření vůči cizincům, nouzové přežití, prostředky individuální ochrany obyvatelstva, zvyšování kapacit ukrytí</a:t>
            </a:r>
          </a:p>
        </p:txBody>
      </p:sp>
      <p:sp>
        <p:nvSpPr>
          <p:cNvPr id="30" name="Karta"/>
          <p:cNvSpPr/>
          <p:nvPr/>
        </p:nvSpPr>
        <p:spPr>
          <a:xfrm>
            <a:off x="685800" y="4108196"/>
            <a:ext cx="5317236" cy="9433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Zvýšení odolnosti při blackoutu (prokazování totožnosti, zálohovací systémy a technologie, záložní zdroje el. energie, záložní komunikační systémy)</a:t>
            </a:r>
          </a:p>
        </p:txBody>
      </p:sp>
      <p:sp>
        <p:nvSpPr>
          <p:cNvPr id="31" name="Karta"/>
          <p:cNvSpPr/>
          <p:nvPr/>
        </p:nvSpPr>
        <p:spPr>
          <a:xfrm>
            <a:off x="6185916" y="4108196"/>
            <a:ext cx="5317236" cy="94335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Podpora aktivit podporujících fyzickou odolnost, včetně nezbytného vybavení a zázemí</a:t>
            </a:r>
          </a:p>
        </p:txBody>
      </p:sp>
    </p:spTree>
    <p:extLst>
      <p:ext uri="{BB962C8B-B14F-4D97-AF65-F5344CB8AC3E}">
        <p14:creationId xmlns:p14="http://schemas.microsoft.com/office/powerpoint/2010/main" val="1256765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11139-3217-CEA3-2E08-2AFFD906D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4C2EF658-EC4C-9EAA-D8AC-4F2AEA07A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Odolná a připravená veřejná správa a společnost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57CE27E5-CE1E-F669-3D5B-20D43F919C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E787EA-51DB-B54D-D707-080D551DE6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36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264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Podpořit odolnost a připravenost veřejné správy a společnosti.</a:t>
            </a:r>
          </a:p>
          <a:p>
            <a:pPr marL="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„Měkká“ opatření – např.:</a:t>
            </a:r>
          </a:p>
        </p:txBody>
      </p:sp>
      <p:sp>
        <p:nvSpPr>
          <p:cNvPr id="27" name="Karta"/>
          <p:cNvSpPr/>
          <p:nvPr/>
        </p:nvSpPr>
        <p:spPr>
          <a:xfrm>
            <a:off x="685800" y="2910840"/>
            <a:ext cx="5317236" cy="254965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Vzdělávání ve školách – výchova k bezpečnosti – podpora veřejného vzdělávacího systému tak, aby docházelo ke zvyšování povědomí společnosti o problematice odolnosti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schopnosti obyvatelstva, atd. odolávat hybridnímu a vlivovému působení cizí moci zaměřeného na ochranu obyvatelstva, narušení krizového řízení nebo fungování veřejné správy</a:t>
            </a:r>
          </a:p>
        </p:txBody>
      </p:sp>
      <p:sp>
        <p:nvSpPr>
          <p:cNvPr id="28" name="Karta"/>
          <p:cNvSpPr/>
          <p:nvPr/>
        </p:nvSpPr>
        <p:spPr>
          <a:xfrm>
            <a:off x="6185916" y="2910840"/>
            <a:ext cx="5317236" cy="254965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dobrovolnických a komunitních organizací podílejících se na zvládání MÚ, atd.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digitální gramotnosti obyvatelstva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Posilování kapacit veřejné správy pro krizovou komunikaci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Podpora aktivit podporujících fyzickou odolnost, včetně nezbytného vybavení a zázemí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Adaptace vhodných objektů k dual use využití (bunkry, atd.) na základě souhlasu IZS</a:t>
            </a:r>
          </a:p>
        </p:txBody>
      </p:sp>
    </p:spTree>
    <p:extLst>
      <p:ext uri="{BB962C8B-B14F-4D97-AF65-F5344CB8AC3E}">
        <p14:creationId xmlns:p14="http://schemas.microsoft.com/office/powerpoint/2010/main" val="36530870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D84E2-E736-E4EE-FB06-0B308CABD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99320CC5-AD1F-2A61-4BE6-3D2A6080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Odolné vybavení a infrastruktura IZS a MV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A79D42E-BD33-5244-161E-2E471314A5D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41768AE-AE85-E942-0897-5556EC79820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37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1633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Podpořit aktivity směřující k modernizaci vybavení složek Integrovaného záchranného systému a resortu Ministerstva vnitra. Konkrétně budou podporovány aktivity směřující k:</a:t>
            </a:r>
          </a:p>
        </p:txBody>
      </p:sp>
      <p:sp>
        <p:nvSpPr>
          <p:cNvPr id="27" name="Karta"/>
          <p:cNvSpPr/>
          <p:nvPr/>
        </p:nvSpPr>
        <p:spPr>
          <a:xfrm>
            <a:off x="685800" y="2809240"/>
            <a:ext cx="3483864" cy="159410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Pořízení materiálně-technického vybavení a vytvoření hmotných podmínek pro zvýšení odolnosti a připravenosti IZS a MV</a:t>
            </a:r>
          </a:p>
        </p:txBody>
      </p:sp>
      <p:sp>
        <p:nvSpPr>
          <p:cNvPr id="28" name="Karta"/>
          <p:cNvSpPr/>
          <p:nvPr/>
        </p:nvSpPr>
        <p:spPr>
          <a:xfrm>
            <a:off x="4352544" y="2809240"/>
            <a:ext cx="3483864" cy="159410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Dokončení modernizace jednotného systému varování a vyrozumění, vytvoření a rozvoj jednotné celostátní mobilní aplikace pro varování a informování obyvatelstva – cellbroadcast</a:t>
            </a:r>
          </a:p>
        </p:txBody>
      </p:sp>
      <p:sp>
        <p:nvSpPr>
          <p:cNvPr id="29" name="Karta"/>
          <p:cNvSpPr/>
          <p:nvPr/>
        </p:nvSpPr>
        <p:spPr>
          <a:xfrm>
            <a:off x="8019288" y="2809240"/>
            <a:ext cx="3483864" cy="159410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Modernizace operačních středisek PČR, HZS ČR za účelem vytvoření odolné infrastruktury pro příjem tísňové komunikace a operační řízení</a:t>
            </a:r>
          </a:p>
        </p:txBody>
      </p:sp>
      <p:sp>
        <p:nvSpPr>
          <p:cNvPr id="30" name="Karta"/>
          <p:cNvSpPr/>
          <p:nvPr/>
        </p:nvSpPr>
        <p:spPr>
          <a:xfrm>
            <a:off x="685800" y="4586224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Výstavba, modernizace a rozvoj informačních a komunikačních technologií IZS a MV, rozvoj Jednotného informačního systému požární prevence (JISP)</a:t>
            </a:r>
          </a:p>
        </p:txBody>
      </p:sp>
      <p:sp>
        <p:nvSpPr>
          <p:cNvPr id="31" name="Karta"/>
          <p:cNvSpPr/>
          <p:nvPr/>
        </p:nvSpPr>
        <p:spPr>
          <a:xfrm>
            <a:off x="4352544" y="4586224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Informační systém pro krizové řízení: nezbytný rozvoj softwaru pro podporu rozhodování orgánů krizového řízení s napojením na digitální mapové podklady, atd.</a:t>
            </a:r>
          </a:p>
        </p:txBody>
      </p:sp>
      <p:sp>
        <p:nvSpPr>
          <p:cNvPr id="32" name="Karta"/>
          <p:cNvSpPr/>
          <p:nvPr/>
        </p:nvSpPr>
        <p:spPr>
          <a:xfrm>
            <a:off x="8019288" y="4586224"/>
            <a:ext cx="3483864" cy="13771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Odolné krizové spojení (neutajované) pro klíčové aktéry + rozšíření utajované komunikace min. do úrovně krajů</a:t>
            </a:r>
          </a:p>
        </p:txBody>
      </p:sp>
    </p:spTree>
    <p:extLst>
      <p:ext uri="{BB962C8B-B14F-4D97-AF65-F5344CB8AC3E}">
        <p14:creationId xmlns:p14="http://schemas.microsoft.com/office/powerpoint/2010/main" val="2951917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39BE9-8839-D5E5-FDA3-5FF1F5D0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D8D89F11-8ADE-34B8-A30C-ADB09A78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Bezpečné vybavení a infrastruktura AČR a MO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5B303C3F-CDBB-2DCD-8776-28653D7625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61FEB5F-2B64-FBFC-914E-88D625DD76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38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240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Odolnost</a:t>
            </a:r>
          </a:p>
        </p:txBody>
      </p:sp>
      <p:sp>
        <p:nvSpPr>
          <p:cNvPr id="26" name="Karta – Cíl a popis investice"/>
          <p:cNvSpPr/>
          <p:nvPr/>
        </p:nvSpPr>
        <p:spPr>
          <a:xfrm>
            <a:off x="685800" y="1463040"/>
            <a:ext cx="10817352" cy="9154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investice: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Podpořit aktivity směřující k modernizaci vybavení Armády ČR a Ministerstva obrany. Konkrétně např.:</a:t>
            </a:r>
          </a:p>
        </p:txBody>
      </p:sp>
      <p:sp>
        <p:nvSpPr>
          <p:cNvPr id="27" name="Aktivita"/>
          <p:cNvSpPr/>
          <p:nvPr/>
        </p:nvSpPr>
        <p:spPr>
          <a:xfrm>
            <a:off x="685800" y="2561336"/>
            <a:ext cx="5317236" cy="18242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Výstavba, modernizace a rozvoj informačních a komunikačních technologií AČR</a:t>
            </a:r>
          </a:p>
        </p:txBody>
      </p:sp>
      <p:sp>
        <p:nvSpPr>
          <p:cNvPr id="28" name="Aktivita"/>
          <p:cNvSpPr/>
          <p:nvPr/>
        </p:nvSpPr>
        <p:spPr>
          <a:xfrm>
            <a:off x="6185916" y="2561336"/>
            <a:ext cx="5317236" cy="182422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Digitalizace procesů velení a řízení, zajištění vyšší úrovně interoperability se systémy NATO, implementace standardů a požadavků digitální transformace NATO do národních procesů velení a řízení</a:t>
            </a:r>
          </a:p>
        </p:txBody>
      </p:sp>
      <p:sp>
        <p:nvSpPr>
          <p:cNvPr id="29" name="Aktivita"/>
          <p:cNvSpPr/>
          <p:nvPr/>
        </p:nvSpPr>
        <p:spPr>
          <a:xfrm>
            <a:off x="685800" y="4568444"/>
            <a:ext cx="5317236" cy="15763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Systém ochrany a monitorování SOM (prostředek včasné detekce bezpečnostních incidentů, narušení perimetru nebo průzkumné činnosti nepřátelských subjektů)</a:t>
            </a:r>
          </a:p>
        </p:txBody>
      </p:sp>
      <p:sp>
        <p:nvSpPr>
          <p:cNvPr id="30" name="Aktivita"/>
          <p:cNvSpPr/>
          <p:nvPr/>
        </p:nvSpPr>
        <p:spPr>
          <a:xfrm>
            <a:off x="6185916" y="4568444"/>
            <a:ext cx="5317236" cy="15763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Ochrana vzdušného prostoru před drony – pořízení mobilního a statického antidronového řešení, modernizace a dobudování VTÚ ve Vyškově</a:t>
            </a:r>
          </a:p>
        </p:txBody>
      </p:sp>
    </p:spTree>
    <p:extLst>
      <p:ext uri="{BB962C8B-B14F-4D97-AF65-F5344CB8AC3E}">
        <p14:creationId xmlns:p14="http://schemas.microsoft.com/office/powerpoint/2010/main" val="3287592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A6339-75D0-E5C5-7C25-028EDD979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DA56F3-6108-26D6-B8D1-1475F655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Oblast: Odolnost a kybernetická bezpečnost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A740A5-54B7-575D-573B-584B80A0B82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Podnadpis"/>
          <p:cNvSpPr txBox="1"/>
          <p:nvPr/>
        </p:nvSpPr>
        <p:spPr>
          <a:xfrm>
            <a:off x="685800" y="118872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9EC8E9"/>
                </a:solidFill>
              </a:rPr>
              <a:t>Část „Kybernetická bezpečnost a neveřejné sítě“</a:t>
            </a:r>
          </a:p>
        </p:txBody>
      </p:sp>
      <p:sp>
        <p:nvSpPr>
          <p:cNvPr id="7" name="Karta – CSR"/>
          <p:cNvSpPr/>
          <p:nvPr/>
        </p:nvSpPr>
        <p:spPr>
          <a:xfrm>
            <a:off x="685800" y="1737360"/>
            <a:ext cx="5212080" cy="86461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CSR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„posílit celkové výdaje na obranu a připravenost“</a:t>
            </a:r>
          </a:p>
        </p:txBody>
      </p:sp>
      <p:sp>
        <p:nvSpPr>
          <p:cNvPr id="8" name="Karta – strategické dokumenty"/>
          <p:cNvSpPr/>
          <p:nvPr/>
        </p:nvSpPr>
        <p:spPr>
          <a:xfrm>
            <a:off x="685800" y="2784856"/>
            <a:ext cx="5212080" cy="270205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strategické dokumenty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Národní strategie kybernetické bezpečnosti 2026–2030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Informační koncepce MVČR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Koncept rozvoje mobilních komunikací MV pro bezpečnostní a záchranné složky a subjekty krizového řízení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Strategie rozvoje neveřejných sítí veřejné správy v gesci MV</a:t>
            </a:r>
          </a:p>
        </p:txBody>
      </p:sp>
      <p:sp>
        <p:nvSpPr>
          <p:cNvPr id="9" name="Karta – Reformy"/>
          <p:cNvSpPr/>
          <p:nvPr/>
        </p:nvSpPr>
        <p:spPr>
          <a:xfrm>
            <a:off x="6080760" y="1737360"/>
            <a:ext cx="5422392" cy="16367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9EC8E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Reformy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Reforma regulatorního rámce v oblasti kybernetické bezpečnosti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Modernizace ochrany utajovaných informací a kryptografické ochrany</a:t>
            </a:r>
          </a:p>
        </p:txBody>
      </p:sp>
      <p:sp>
        <p:nvSpPr>
          <p:cNvPr id="10" name="Karta – Investice"/>
          <p:cNvSpPr/>
          <p:nvPr/>
        </p:nvSpPr>
        <p:spPr>
          <a:xfrm>
            <a:off x="6080760" y="3557016"/>
            <a:ext cx="5422392" cy="19298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F8C2B9"/>
                </a:solidFill>
              </a:rPr>
              <a:t>Investice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Strategické projekty v oblasti kybernetické bezpečnosti a neveřejných sítí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Zvýšení kybernetické bezpečnosti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8C2B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Vybudování sdílených řešení v oblasti kybernetické bezpečnosti a neveřejných sítí</a:t>
            </a:r>
          </a:p>
        </p:txBody>
      </p:sp>
      <p:sp>
        <p:nvSpPr>
          <p:cNvPr id="11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4651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C3157-FAD7-4730-064B-D8720D063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52504416-1D07-4B4B-043D-C816741A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Regulatorní rámec v oblasti kybernetické bezpečnosti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519CC754-1BE1-4E53-483D-4F4849653C6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6B18830-BFA4-82B8-327B-8FAD368689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40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Kybernetická bezpečnost a neveřejné sítě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1887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Realizace řady opatření, která společně významnou měrou revidují regulatorní rámec v ČR v oblasti kybernetické bezpečnosti (CSA2, CRA, NIS2, GOVSATCOM, kryptografická ochrana, „kybez governance“)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2834640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Dotčené předpisy a oblasti: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3255264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CSA2</a:t>
            </a:r>
          </a:p>
        </p:txBody>
      </p:sp>
      <p:sp>
        <p:nvSpPr>
          <p:cNvPr id="29" name="Karta"/>
          <p:cNvSpPr/>
          <p:nvPr/>
        </p:nvSpPr>
        <p:spPr>
          <a:xfrm>
            <a:off x="4352544" y="3255264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CRA</a:t>
            </a:r>
          </a:p>
        </p:txBody>
      </p:sp>
      <p:sp>
        <p:nvSpPr>
          <p:cNvPr id="30" name="Karta"/>
          <p:cNvSpPr/>
          <p:nvPr/>
        </p:nvSpPr>
        <p:spPr>
          <a:xfrm>
            <a:off x="8019288" y="3255264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NIS2</a:t>
            </a:r>
          </a:p>
        </p:txBody>
      </p:sp>
      <p:sp>
        <p:nvSpPr>
          <p:cNvPr id="31" name="Karta"/>
          <p:cNvSpPr/>
          <p:nvPr/>
        </p:nvSpPr>
        <p:spPr>
          <a:xfrm>
            <a:off x="685800" y="4040632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GOVSATCOM</a:t>
            </a:r>
          </a:p>
        </p:txBody>
      </p:sp>
      <p:sp>
        <p:nvSpPr>
          <p:cNvPr id="32" name="Karta"/>
          <p:cNvSpPr/>
          <p:nvPr/>
        </p:nvSpPr>
        <p:spPr>
          <a:xfrm>
            <a:off x="4352544" y="4040632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Kryptografická ochrana</a:t>
            </a:r>
          </a:p>
        </p:txBody>
      </p:sp>
      <p:sp>
        <p:nvSpPr>
          <p:cNvPr id="33" name="Karta"/>
          <p:cNvSpPr/>
          <p:nvPr/>
        </p:nvSpPr>
        <p:spPr>
          <a:xfrm>
            <a:off x="8019288" y="4040632"/>
            <a:ext cx="3483864" cy="60248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9EC8E9"/>
                </a:solidFill>
              </a:rPr>
              <a:t>„Kybez governance“</a:t>
            </a:r>
          </a:p>
        </p:txBody>
      </p:sp>
    </p:spTree>
    <p:extLst>
      <p:ext uri="{BB962C8B-B14F-4D97-AF65-F5344CB8AC3E}">
        <p14:creationId xmlns:p14="http://schemas.microsoft.com/office/powerpoint/2010/main" val="2183552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52504416-1D07-4B4B-043D-C816741A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Modernizace ochrany utajovaných informací a kryptografické ochrany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519CC754-1BE1-4E53-483D-4F4849653C6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6B18830-BFA4-82B8-327B-8FAD368689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41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Kybernetická bezpečnost a neveřejné sítě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10817352" cy="14366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Reforma spočívá v realizaci legislativních, koncepčních a metodických změn vyplývajících z Národní politiky kryptografické ochrany utajovaných informací (NP KOUI) a jejího implementačního plánu (IP k NP KOUI). Jádro reformy tvoří neinvestiční změny vyplývající z NP KOUI a IP k NP KOUI</a:t>
            </a:r>
          </a:p>
        </p:txBody>
      </p:sp>
      <p:sp>
        <p:nvSpPr>
          <p:cNvPr id="27" name="Popisek"/>
          <p:cNvSpPr txBox="1"/>
          <p:nvPr/>
        </p:nvSpPr>
        <p:spPr>
          <a:xfrm>
            <a:off x="685800" y="3402584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Charakter změn: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3823208"/>
            <a:ext cx="3483864" cy="9011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9EC8E9"/>
                </a:solidFill>
              </a:rPr>
              <a:t>Legislativní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změny</a:t>
            </a:r>
          </a:p>
        </p:txBody>
      </p:sp>
      <p:sp>
        <p:nvSpPr>
          <p:cNvPr id="29" name="Karta"/>
          <p:cNvSpPr/>
          <p:nvPr/>
        </p:nvSpPr>
        <p:spPr>
          <a:xfrm>
            <a:off x="4352544" y="3823208"/>
            <a:ext cx="3483864" cy="9011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9EC8E9"/>
                </a:solidFill>
              </a:rPr>
              <a:t>Koncepční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změny</a:t>
            </a:r>
          </a:p>
        </p:txBody>
      </p:sp>
      <p:sp>
        <p:nvSpPr>
          <p:cNvPr id="30" name="Karta"/>
          <p:cNvSpPr/>
          <p:nvPr/>
        </p:nvSpPr>
        <p:spPr>
          <a:xfrm>
            <a:off x="8019288" y="3823208"/>
            <a:ext cx="3483864" cy="90119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i="0">
                <a:solidFill>
                  <a:srgbClr val="9EC8E9"/>
                </a:solidFill>
              </a:rPr>
              <a:t>Metodické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změny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9438-2BC3-BA1A-7D20-8F53AF68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36144302-5AB2-A6CF-CBE4-A300F262B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 dirty="0"/>
              <a:t>Strategické projekty v oblasti odolnosti a kybernetické bezpečnosti – část kybernetická bezpečnost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3D2A3FC-D404-506D-A58D-E217D111755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6356170-2765-CBEC-DCFD-CAADC4ABAF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42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Kybernetická bezpečnost a neveřejné sítě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5317236" cy="33274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Vybudování národní bezpečné sítě BIVOJ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Podpořit strategické projekty, které významně zvýší kybernetickou bezpečnost ČR. Realizovány projekty v následujících oblastech: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Přechod ČR na postkvantovou kryptografii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Posílení analytických a detekčních kapacit NÚKIB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Zřízení národní autority pro vydávání SSL/TLS certifikátů</a:t>
            </a:r>
          </a:p>
          <a:p>
            <a:pPr marL="457200" indent="-18288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Arial"/>
              <a:buChar char="–"/>
            </a:pPr>
            <a:r>
              <a:rPr lang="cs-CZ" sz="1400" b="0" i="0">
                <a:solidFill>
                  <a:srgbClr val="F8C2B9"/>
                </a:solidFill>
              </a:rPr>
              <a:t>Vybudování nové evropské certifikační autority (možný přesah do Evropského fondu pro konkurenceschopnost)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783080"/>
            <a:ext cx="5317236" cy="33274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Další oblasti: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Systémová změna nutná pro vývoj technologií relevantních pro ochranu utajovaných informací v neveřejných sítích v novém prostředí technologií a geopolitického vývoje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Digitalizace správy uživatelů služeb PRS Gal. a GOVSATCOM – upgrade funkcí IS pro PRS Galileo a GOVSATCOM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Nákup zařízení (přijímače PRS Gal. a komunikační prostředky GOVSATCOM) pro uživatele ze státní správy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Technologická nezávislost – podpora vývoje a výroby přijímačů služby PRS Galileo od českého výrobce</a:t>
            </a:r>
          </a:p>
        </p:txBody>
      </p:sp>
      <p:sp>
        <p:nvSpPr>
          <p:cNvPr id="28" name="Krok – Rozhodnutí"/>
          <p:cNvSpPr/>
          <p:nvPr/>
        </p:nvSpPr>
        <p:spPr>
          <a:xfrm>
            <a:off x="685800" y="5293360"/>
            <a:ext cx="10817352" cy="824992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ROZHODNUTÍ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Finální rozhodnutí o podpořených projektech provede Bezpečnostní rada státu.</a:t>
            </a:r>
          </a:p>
        </p:txBody>
      </p:sp>
    </p:spTree>
    <p:extLst>
      <p:ext uri="{BB962C8B-B14F-4D97-AF65-F5344CB8AC3E}">
        <p14:creationId xmlns:p14="http://schemas.microsoft.com/office/powerpoint/2010/main" val="2875852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A47B0-E34D-A5BE-D662-9BCDDC46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F70F3834-9BA2-79E9-6945-CA47B84B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Zvýšení kybernetické bezpečnosti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19E7F6CD-F412-E853-7036-48876BEE2D4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F9E271-2C79-55BF-461D-17452424DA3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43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Kybernetická bezpečnost a neveřejné sítě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5317236" cy="21158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Podpořit takové aktivity, které zvýší kybernetickou bezpečnost ČR.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463040"/>
            <a:ext cx="5317236" cy="21158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Podporovány budou následující typové aktivity: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Realizace opatření dle příslušné legislativy upravující kybernetickou bezpečnost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Povinná implementace EDR – tj. AI, post-kvantové šifrování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Snižování závislosti na zahraničních technologiích (tj. technologiích vyráběných mimo EU)</a:t>
            </a:r>
          </a:p>
        </p:txBody>
      </p:sp>
      <p:sp>
        <p:nvSpPr>
          <p:cNvPr id="28" name="Popisek"/>
          <p:cNvSpPr txBox="1"/>
          <p:nvPr/>
        </p:nvSpPr>
        <p:spPr>
          <a:xfrm>
            <a:off x="685800" y="3761740"/>
            <a:ext cx="10817352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Úzká provazba:</a:t>
            </a:r>
          </a:p>
        </p:txBody>
      </p:sp>
      <p:sp>
        <p:nvSpPr>
          <p:cNvPr id="29" name="Krok – Reformní krok"/>
          <p:cNvSpPr/>
          <p:nvPr/>
        </p:nvSpPr>
        <p:spPr>
          <a:xfrm>
            <a:off x="685800" y="4182364"/>
            <a:ext cx="3179064" cy="1568704"/>
          </a:xfrm>
          <a:prstGeom prst="roundRect">
            <a:avLst>
              <a:gd name="adj" fmla="val 6000"/>
            </a:avLst>
          </a:prstGeom>
          <a:solidFill>
            <a:srgbClr val="9EC8E9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REFORMNÍ KROK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„Kybez governance“</a:t>
            </a:r>
          </a:p>
        </p:txBody>
      </p:sp>
      <p:sp>
        <p:nvSpPr>
          <p:cNvPr id="30" name="Provazba"/>
          <p:cNvSpPr/>
          <p:nvPr/>
        </p:nvSpPr>
        <p:spPr>
          <a:xfrm>
            <a:off x="3974592" y="4811268"/>
            <a:ext cx="420624" cy="310896"/>
          </a:xfrm>
          <a:prstGeom prst="left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Krok – Tato investice"/>
          <p:cNvSpPr/>
          <p:nvPr/>
        </p:nvSpPr>
        <p:spPr>
          <a:xfrm>
            <a:off x="4504944" y="4182364"/>
            <a:ext cx="3179064" cy="1568704"/>
          </a:xfrm>
          <a:prstGeom prst="roundRect">
            <a:avLst>
              <a:gd name="adj" fmla="val 6000"/>
            </a:avLst>
          </a:prstGeom>
          <a:solidFill>
            <a:srgbClr val="00469B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9EC8E9"/>
                </a:solidFill>
              </a:rPr>
              <a:t>TATO INVESTICE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Zvýšení kybernetické bezpečnosti</a:t>
            </a:r>
          </a:p>
        </p:txBody>
      </p:sp>
      <p:sp>
        <p:nvSpPr>
          <p:cNvPr id="32" name="Provazba"/>
          <p:cNvSpPr/>
          <p:nvPr/>
        </p:nvSpPr>
        <p:spPr>
          <a:xfrm>
            <a:off x="7793736" y="4811268"/>
            <a:ext cx="420624" cy="310896"/>
          </a:xfrm>
          <a:prstGeom prst="leftRightArrow">
            <a:avLst/>
          </a:prstGeom>
          <a:solidFill>
            <a:srgbClr val="9EC8E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Krok – Investice"/>
          <p:cNvSpPr/>
          <p:nvPr/>
        </p:nvSpPr>
        <p:spPr>
          <a:xfrm>
            <a:off x="8324088" y="4182364"/>
            <a:ext cx="3179064" cy="1568704"/>
          </a:xfrm>
          <a:prstGeom prst="roundRect">
            <a:avLst>
              <a:gd name="adj" fmla="val 6000"/>
            </a:avLst>
          </a:prstGeom>
          <a:solidFill>
            <a:srgbClr val="F8C2B9"/>
          </a:solidFill>
          <a:ln>
            <a:noFill/>
          </a:ln>
        </p:spPr>
        <p:txBody>
          <a:bodyPr wrap="square" lIns="182880" tIns="91440" rIns="182880" bIns="9144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0C1838"/>
                </a:solidFill>
              </a:rPr>
              <a:t>Vybudování sdílených řešení v oblasti kybernetické bezpečnosti a neveřejných sítí</a:t>
            </a:r>
          </a:p>
        </p:txBody>
      </p:sp>
    </p:spTree>
    <p:extLst>
      <p:ext uri="{BB962C8B-B14F-4D97-AF65-F5344CB8AC3E}">
        <p14:creationId xmlns:p14="http://schemas.microsoft.com/office/powerpoint/2010/main" val="3493592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5D248-B478-1EDB-3FCB-41EE8B993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F558B1E9-A4D1-66B5-B92D-1A24B6B5B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Vybudování sdílených řešení v oblasti kybernetické bezpečnosti a neveřejných sítí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AEF0711-E8C3-0E3D-B7A0-7D58C0DB6FA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38E9AB0-2615-16C0-53EA-F0E861E3853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44</a:t>
            </a:fld>
            <a:endParaRPr lang="cs-CZ" dirty="0"/>
          </a:p>
        </p:txBody>
      </p:sp>
      <p:sp>
        <p:nvSpPr>
          <p:cNvPr id="24" name="Štítek – Investice"/>
          <p:cNvSpPr/>
          <p:nvPr/>
        </p:nvSpPr>
        <p:spPr>
          <a:xfrm>
            <a:off x="685800" y="301752"/>
            <a:ext cx="1097133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INVESTICE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920093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Odolnost a kybernetická bezpečnost  ·  Kybernetická bezpečnost a neveřejné sítě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5317236" cy="254965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Cíl a popis investice: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Podpořit takové aktivity, které zvýší kybernetickou bezpečnost ČR, a to prostřednictvím vytvoření sdílených řešení, která poskytnou bezpečnostní a komunikační služby všem zapojeným institucím veřejné správy (například společný SOC, atd.).</a:t>
            </a:r>
          </a:p>
        </p:txBody>
      </p:sp>
      <p:sp>
        <p:nvSpPr>
          <p:cNvPr id="27" name="Karta"/>
          <p:cNvSpPr/>
          <p:nvPr/>
        </p:nvSpPr>
        <p:spPr>
          <a:xfrm>
            <a:off x="6185916" y="1783080"/>
            <a:ext cx="5317236" cy="254965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Podporovány budou následující typové aktivity: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Pořizování technologií s cílem zvýšení kybernetické bezpečnosti organizace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Zajištění fungování společných kyber-bezpečnostních řešení. Řešení budou sdílené a budou využívány minimálně 3 a více subjekty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Podporovány budou aktivity na vývoj technologií relevantních pro ochranu utajovaných informací v neveřejných sítích</a:t>
            </a:r>
          </a:p>
        </p:txBody>
      </p:sp>
      <p:sp>
        <p:nvSpPr>
          <p:cNvPr id="28" name="Karta"/>
          <p:cNvSpPr/>
          <p:nvPr/>
        </p:nvSpPr>
        <p:spPr>
          <a:xfrm>
            <a:off x="685800" y="4515612"/>
            <a:ext cx="5317236" cy="121107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>
                <a:solidFill>
                  <a:srgbClr val="9EC8E9"/>
                </a:solidFill>
              </a:rPr>
              <a:t>≥ 3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společná řešení budou využívat minimálně 3 a více subjektů</a:t>
            </a:r>
          </a:p>
        </p:txBody>
      </p:sp>
      <p:sp>
        <p:nvSpPr>
          <p:cNvPr id="29" name="Karta"/>
          <p:cNvSpPr/>
          <p:nvPr/>
        </p:nvSpPr>
        <p:spPr>
          <a:xfrm>
            <a:off x="6185916" y="4515612"/>
            <a:ext cx="5317236" cy="1211072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 i="0">
                <a:solidFill>
                  <a:srgbClr val="9EC8E9"/>
                </a:solidFill>
              </a:rPr>
              <a:t>SOC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příklad sdíleného řešení: společný SOC pro instituce veřejné správy</a:t>
            </a:r>
          </a:p>
        </p:txBody>
      </p:sp>
    </p:spTree>
    <p:extLst>
      <p:ext uri="{BB962C8B-B14F-4D97-AF65-F5344CB8AC3E}">
        <p14:creationId xmlns:p14="http://schemas.microsoft.com/office/powerpoint/2010/main" val="3627195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66811-1E7B-2EF5-5F81-8A7EC58E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042182-CFDF-6FB8-1777-B98EDA3FD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Oblast: Veřejná správa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B7AA06B-75F6-E7FE-4951-E9F36641A46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 dirty="0"/>
              <a:t>Ministerstvo vnitra</a:t>
            </a:r>
          </a:p>
        </p:txBody>
      </p:sp>
      <p:sp>
        <p:nvSpPr>
          <p:cNvPr id="6" name="Karta – CSR"/>
          <p:cNvSpPr/>
          <p:nvPr/>
        </p:nvSpPr>
        <p:spPr>
          <a:xfrm>
            <a:off x="685800" y="1463040"/>
            <a:ext cx="5212080" cy="11125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CSR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„podpořit a zjednodušit spolupráci mezi obecními správami“</a:t>
            </a:r>
          </a:p>
        </p:txBody>
      </p:sp>
      <p:sp>
        <p:nvSpPr>
          <p:cNvPr id="7" name="Karta – strategické dokumenty"/>
          <p:cNvSpPr/>
          <p:nvPr/>
        </p:nvSpPr>
        <p:spPr>
          <a:xfrm>
            <a:off x="685800" y="2758440"/>
            <a:ext cx="5212080" cy="17129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Využité strategické dokumenty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Strategie regionálního rozvoje ČR 2021+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Koncepce Klientsky orientovaná veřejná správa 2030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Hospodářská strategie Česko: Země pro budoucnost 2.0</a:t>
            </a:r>
          </a:p>
        </p:txBody>
      </p:sp>
      <p:sp>
        <p:nvSpPr>
          <p:cNvPr id="8" name="Karta – Reformy"/>
          <p:cNvSpPr/>
          <p:nvPr/>
        </p:nvSpPr>
        <p:spPr>
          <a:xfrm>
            <a:off x="6080760" y="1463040"/>
            <a:ext cx="5422392" cy="30083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9EC8E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Reformy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Zvýšení role společenství obcí v území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Vznik nové soustavy pověřených obecních úřadů a další kompetenční změny na úrovni ÚSC</a:t>
            </a:r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5358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B1690-9491-01E5-4481-13DF806DB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8A65A8B-D354-4A71-9906-A0109C60D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Vznik nové soustavy pověřených obecních úřadů a další kompetenční změny na úrovni ÚSC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3BD8096E-896E-7E91-D811-AE42A79719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98E9602-65D8-5E1C-F38E-F5A1A11FFF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46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Veřejná správa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783080"/>
            <a:ext cx="7311200" cy="431596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Cílem reformy je vznik nové soustavy pověřených obecních úřadů. Tato soustava sníží administrativní zátěž malých obcí spojenou s výkonem přenesené působnosti, neboť tyto obce budou vykonávat jen zbytkovou část přenesené působnosti (např. v oblasti správy voleb). Zároveň bude v této soustavě lépe využit potenciál větších obcí pro systematický výkon přenesené působnosti.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Dílčím cílem opatření je snížení počtu veřejnoprávních smluv, jejichž počet činí přes 8 000. Vzhledem k tomu, že malé obce již nebudou v přenesené působnosti vykonávat kompetence, které v současnosti vykonávají, zaniknou tím i zmíněné veřejnoprávní smlouvy.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600" b="0" i="0">
                <a:solidFill>
                  <a:srgbClr val="FFFFFF"/>
                </a:solidFill>
              </a:rPr>
              <a:t>Výstupem reformy bude přijetí zákona, který upraví vznik nové soustavy pověřených obecních úřadů a další kompetenční změny na úrovni obcí, tj. přesuny vybraných kompetencí na ORP, resp. do samostatné působnosti.</a:t>
            </a:r>
          </a:p>
        </p:txBody>
      </p:sp>
      <p:sp>
        <p:nvSpPr>
          <p:cNvPr id="27" name="Karta"/>
          <p:cNvSpPr/>
          <p:nvPr/>
        </p:nvSpPr>
        <p:spPr>
          <a:xfrm>
            <a:off x="8179880" y="1783080"/>
            <a:ext cx="3323272" cy="4315968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b="1" i="0">
                <a:solidFill>
                  <a:srgbClr val="9EC8E9"/>
                </a:solidFill>
              </a:rPr>
              <a:t>8 000+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veřejnoprávních smluv, které novou soustavou zaniknou</a:t>
            </a:r>
          </a:p>
        </p:txBody>
      </p:sp>
    </p:spTree>
    <p:extLst>
      <p:ext uri="{BB962C8B-B14F-4D97-AF65-F5344CB8AC3E}">
        <p14:creationId xmlns:p14="http://schemas.microsoft.com/office/powerpoint/2010/main" val="31549907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B7F4F-F980-9FDB-2421-D3BF6C2A0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77421ADC-070E-8B99-4364-02A6254ED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868680"/>
          </a:xfrm>
        </p:spPr>
        <p:txBody>
          <a:bodyPr/>
          <a:lstStyle/>
          <a:p>
            <a:r>
              <a:rPr lang="cs-CZ" sz="2400"/>
              <a:t>Zvýšení role společenství obcí v území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1E0453E6-1523-909F-21E3-0F95DAEA09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18FB029-0DA5-4AA4-1A06-17B41F649B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47</a:t>
            </a:fld>
            <a:endParaRPr lang="cs-CZ" dirty="0"/>
          </a:p>
        </p:txBody>
      </p:sp>
      <p:sp>
        <p:nvSpPr>
          <p:cNvPr id="24" name="Štítek – Reforma"/>
          <p:cNvSpPr/>
          <p:nvPr/>
        </p:nvSpPr>
        <p:spPr>
          <a:xfrm>
            <a:off x="685800" y="301752"/>
            <a:ext cx="1063022" cy="256032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REFORMA</a:t>
            </a:r>
          </a:p>
        </p:txBody>
      </p:sp>
      <p:sp>
        <p:nvSpPr>
          <p:cNvPr id="25" name="Oblast"/>
          <p:cNvSpPr txBox="1"/>
          <p:nvPr/>
        </p:nvSpPr>
        <p:spPr>
          <a:xfrm>
            <a:off x="1885982" y="30175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0" i="0">
                <a:solidFill>
                  <a:srgbClr val="A7A9B3"/>
                </a:solidFill>
              </a:rPr>
              <a:t>Veřejná správa</a:t>
            </a:r>
          </a:p>
        </p:txBody>
      </p:sp>
      <p:sp>
        <p:nvSpPr>
          <p:cNvPr id="26" name="Karta"/>
          <p:cNvSpPr/>
          <p:nvPr/>
        </p:nvSpPr>
        <p:spPr>
          <a:xfrm>
            <a:off x="685800" y="1463040"/>
            <a:ext cx="10817352" cy="1411224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Cíl a popis reformy: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Vytvoření kompetenčních, ekonomických a legislativních podmínek, které povedou k prosazení institutu společenství obcí při zajišťování služeb veřejné správy, veřejných služeb v oblasti vzdělávání, sociálních služeb a sociální práce, zajištění bezpečnosti pro občany všech obcí na území ČR – konkrétně:</a:t>
            </a:r>
          </a:p>
        </p:txBody>
      </p:sp>
      <p:sp>
        <p:nvSpPr>
          <p:cNvPr id="27" name="Karta"/>
          <p:cNvSpPr/>
          <p:nvPr/>
        </p:nvSpPr>
        <p:spPr>
          <a:xfrm>
            <a:off x="685800" y="3057144"/>
            <a:ext cx="10817352" cy="233273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Rekodifikace právního institutu společenství obcí na verzi 2.0.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Rozšíření úkolů pro společenství obcí v sektorových právních předpisech v samostatné působnosti (MV, MŠMT, MPSV, MŽP, MMR)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Nastavení legislativy pro vznik regionálních fondů a preferování společenství obcí v investiční politice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Definování a právní zakotvení nástrojů MV k řízení a provádění metodického vedení, monitoringu činnosti, řízení kvality apod.</a:t>
            </a:r>
          </a:p>
          <a:p>
            <a:pPr marL="228600" indent="-201168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Metodická a finanční podpora při vzniku společenství obcí a při jejich fungování – nastavení metodických kapacit v kompetenci MV a dotačního titulu MV</a:t>
            </a:r>
          </a:p>
        </p:txBody>
      </p:sp>
    </p:spTree>
    <p:extLst>
      <p:ext uri="{BB962C8B-B14F-4D97-AF65-F5344CB8AC3E}">
        <p14:creationId xmlns:p14="http://schemas.microsoft.com/office/powerpoint/2010/main" val="14947062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67C3-C3AC-E267-9D12-30626E5BA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9A30BC-D8A8-ACD3-BDAA-888997995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85"/>
            <a:ext cx="9900000" cy="2526003"/>
          </a:xfrm>
        </p:spPr>
        <p:txBody>
          <a:bodyPr/>
          <a:lstStyle/>
          <a:p>
            <a:r>
              <a:rPr lang="cs-CZ" sz="3200"/>
              <a:t>Plán prací na další období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4C71566-86CF-AD45-492B-3270E2E90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vnitra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46823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07BBA-1BA9-97C2-955C-D68C310A2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">
            <a:extLst>
              <a:ext uri="{FF2B5EF4-FFF2-40B4-BE49-F238E27FC236}">
                <a16:creationId xmlns:a16="http://schemas.microsoft.com/office/drawing/2014/main" id="{296083FC-C5BE-4F10-88D8-7B20AF56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Další kroky a harmonogram</a:t>
            </a:r>
          </a:p>
        </p:txBody>
      </p:sp>
      <p:sp>
        <p:nvSpPr>
          <p:cNvPr id="5" name="Ftr">
            <a:extLst>
              <a:ext uri="{FF2B5EF4-FFF2-40B4-BE49-F238E27FC236}">
                <a16:creationId xmlns:a16="http://schemas.microsoft.com/office/drawing/2014/main" id="{DF283D51-D518-433A-94A9-99D8B30F431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cs-CZ"/>
              <a:t>Ministerstvo vnitra</a:t>
            </a:r>
          </a:p>
        </p:txBody>
      </p:sp>
      <p:sp>
        <p:nvSpPr>
          <p:cNvPr id="6" name="Osa"/>
          <p:cNvSpPr/>
          <p:nvPr/>
        </p:nvSpPr>
        <p:spPr>
          <a:xfrm>
            <a:off x="960120" y="2304288"/>
            <a:ext cx="10268712" cy="54864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rmín 1"/>
          <p:cNvSpPr/>
          <p:nvPr/>
        </p:nvSpPr>
        <p:spPr>
          <a:xfrm>
            <a:off x="685800" y="1600200"/>
            <a:ext cx="2110911" cy="329184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FFFFFF"/>
                </a:solidFill>
              </a:rPr>
              <a:t>Říjen – prosinec 2026</a:t>
            </a:r>
          </a:p>
        </p:txBody>
      </p:sp>
      <p:sp>
        <p:nvSpPr>
          <p:cNvPr id="8" name="Fáze 1"/>
          <p:cNvSpPr/>
          <p:nvPr/>
        </p:nvSpPr>
        <p:spPr>
          <a:xfrm>
            <a:off x="795528" y="20574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 w="38100">
            <a:solidFill>
              <a:srgbClr val="0C1838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Fáze – Příprava"/>
          <p:cNvSpPr/>
          <p:nvPr/>
        </p:nvSpPr>
        <p:spPr>
          <a:xfrm>
            <a:off x="685800" y="2834640"/>
            <a:ext cx="2532888" cy="2788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D70C0F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1800" b="1" i="0" dirty="0">
                <a:solidFill>
                  <a:srgbClr val="9EC8E9"/>
                </a:solidFill>
              </a:rPr>
              <a:t>Příprava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MV – zpřístupnění podkladů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Členové – zasílání záměrů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Konzultace se členy platformy dle potřeby (individuálně, případně tematicky)</a:t>
            </a:r>
          </a:p>
        </p:txBody>
      </p:sp>
      <p:sp>
        <p:nvSpPr>
          <p:cNvPr id="10" name="Termín 2"/>
          <p:cNvSpPr/>
          <p:nvPr/>
        </p:nvSpPr>
        <p:spPr>
          <a:xfrm>
            <a:off x="3447288" y="1600200"/>
            <a:ext cx="2595495" cy="329184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FFFFFF"/>
                </a:solidFill>
              </a:rPr>
              <a:t>Prosinec 2026 – leden 2027</a:t>
            </a:r>
          </a:p>
        </p:txBody>
      </p:sp>
      <p:sp>
        <p:nvSpPr>
          <p:cNvPr id="11" name="Fáze 2"/>
          <p:cNvSpPr/>
          <p:nvPr/>
        </p:nvSpPr>
        <p:spPr>
          <a:xfrm>
            <a:off x="3557016" y="20574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 w="38100">
            <a:solidFill>
              <a:srgbClr val="0C1838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Fáze – Detailní verze 1 kapitol"/>
          <p:cNvSpPr/>
          <p:nvPr/>
        </p:nvSpPr>
        <p:spPr>
          <a:xfrm>
            <a:off x="3447288" y="2834640"/>
            <a:ext cx="2532888" cy="2788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1800" b="1" i="0">
                <a:solidFill>
                  <a:srgbClr val="9EC8E9"/>
                </a:solidFill>
              </a:rPr>
              <a:t>Detailní verze 1 kapitol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>
                <a:solidFill>
                  <a:srgbClr val="FFFFFF"/>
                </a:solidFill>
              </a:rPr>
              <a:t>Analýza vložených záměrů a příprava detailní verze 1 kapitol</a:t>
            </a:r>
          </a:p>
        </p:txBody>
      </p:sp>
      <p:sp>
        <p:nvSpPr>
          <p:cNvPr id="13" name="Termín 3"/>
          <p:cNvSpPr/>
          <p:nvPr/>
        </p:nvSpPr>
        <p:spPr>
          <a:xfrm>
            <a:off x="6208776" y="1600200"/>
            <a:ext cx="1409533" cy="329184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FFFFFF"/>
                </a:solidFill>
              </a:rPr>
              <a:t>Q1 – Q2 2027</a:t>
            </a:r>
          </a:p>
        </p:txBody>
      </p:sp>
      <p:sp>
        <p:nvSpPr>
          <p:cNvPr id="14" name="Fáze 3"/>
          <p:cNvSpPr/>
          <p:nvPr/>
        </p:nvSpPr>
        <p:spPr>
          <a:xfrm>
            <a:off x="6318504" y="20574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 w="38100">
            <a:solidFill>
              <a:srgbClr val="0C1838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Fáze – Konzultace"/>
          <p:cNvSpPr/>
          <p:nvPr/>
        </p:nvSpPr>
        <p:spPr>
          <a:xfrm>
            <a:off x="6208776" y="2834640"/>
            <a:ext cx="2532888" cy="2788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1800" b="1" i="0" dirty="0">
                <a:solidFill>
                  <a:srgbClr val="9EC8E9"/>
                </a:solidFill>
              </a:rPr>
              <a:t>Konzultace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Konzultace nad verzí 1 kapitol, a to dle kapitol/opatření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dirty="0">
                <a:solidFill>
                  <a:srgbClr val="FFFFFF"/>
                </a:solidFill>
              </a:rPr>
              <a:t>Možnosti nadále vkládat/upravovat záměry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dirty="0">
                <a:solidFill>
                  <a:srgbClr val="FFFFFF"/>
                </a:solidFill>
              </a:rPr>
              <a:t>Zahájení neformálního jednání s EK</a:t>
            </a:r>
            <a:endParaRPr lang="cs-CZ" sz="1400" b="0" i="0" dirty="0">
              <a:solidFill>
                <a:srgbClr val="FFFFFF"/>
              </a:solidFill>
            </a:endParaRPr>
          </a:p>
        </p:txBody>
      </p:sp>
      <p:sp>
        <p:nvSpPr>
          <p:cNvPr id="16" name="Termín 4"/>
          <p:cNvSpPr/>
          <p:nvPr/>
        </p:nvSpPr>
        <p:spPr>
          <a:xfrm>
            <a:off x="8970264" y="1600200"/>
            <a:ext cx="1567886" cy="329184"/>
          </a:xfrm>
          <a:prstGeom prst="roundRect">
            <a:avLst>
              <a:gd name="adj" fmla="val 50000"/>
            </a:avLst>
          </a:prstGeom>
          <a:solidFill>
            <a:srgbClr val="2E407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FFFFFF"/>
                </a:solidFill>
              </a:rPr>
              <a:t>Q2 2027 – 2028</a:t>
            </a:r>
          </a:p>
        </p:txBody>
      </p:sp>
      <p:sp>
        <p:nvSpPr>
          <p:cNvPr id="17" name="Fáze 4"/>
          <p:cNvSpPr/>
          <p:nvPr/>
        </p:nvSpPr>
        <p:spPr>
          <a:xfrm>
            <a:off x="9079992" y="205740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 w="38100">
            <a:solidFill>
              <a:srgbClr val="0C1838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Fáze – Finiš"/>
          <p:cNvSpPr/>
          <p:nvPr/>
        </p:nvSpPr>
        <p:spPr>
          <a:xfrm>
            <a:off x="8970264" y="2834640"/>
            <a:ext cx="2532888" cy="278892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1800" b="1" i="0" dirty="0">
                <a:solidFill>
                  <a:srgbClr val="9EC8E9"/>
                </a:solidFill>
              </a:rPr>
              <a:t>Finiš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Jednání s EK - pokračování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Schválení NRPP Evropskou komisí</a:t>
            </a:r>
          </a:p>
          <a:p>
            <a:pPr marL="228600" indent="-20116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EC8E9"/>
              </a:buClr>
              <a:buFont typeface="Wingdings" pitchFamily="2" charset="2"/>
              <a:buChar char="§"/>
            </a:pPr>
            <a:r>
              <a:rPr lang="cs-CZ" sz="1400" b="0" i="0" dirty="0">
                <a:solidFill>
                  <a:srgbClr val="FFFFFF"/>
                </a:solidFill>
              </a:rPr>
              <a:t>Zahájení implementace jednotlivých reforem a investic</a:t>
            </a:r>
          </a:p>
        </p:txBody>
      </p:sp>
      <p:sp>
        <p:nvSpPr>
          <p:cNvPr id="19" name="Zástupný symbol pro číslo snímku 3">
            <a:extLst>
              <a:ext uri="{FF2B5EF4-FFF2-40B4-BE49-F238E27FC236}">
                <a16:creationId xmlns:a16="http://schemas.microsoft.com/office/drawing/2014/main" id="{8427F932-69EA-F2A9-98B9-2964C951148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61388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BBEA2-7F2E-A6E4-794E-710B7D51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15329426-05C5-8A3A-AFC0-CFA51D05A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Předkládání záměrů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F53EDE0E-FEEC-A8BA-6203-9EA0C978509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8D48CF-9FCA-184F-5B53-80C3219C596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50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F548E01-2F8F-CEEF-5C7F-E33ABEE2F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74520"/>
            <a:ext cx="5010912" cy="2818638"/>
          </a:xfrm>
          <a:prstGeom prst="rect">
            <a:avLst/>
          </a:prstGeom>
          <a:ln w="12700">
            <a:solidFill>
              <a:srgbClr val="2E4079"/>
            </a:solidFill>
          </a:ln>
        </p:spPr>
      </p:pic>
      <p:sp>
        <p:nvSpPr>
          <p:cNvPr id="24" name="Záhlaví"/>
          <p:cNvSpPr txBox="1"/>
          <p:nvPr/>
        </p:nvSpPr>
        <p:spPr>
          <a:xfrm>
            <a:off x="685800" y="1481328"/>
            <a:ext cx="539496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>
                <a:solidFill>
                  <a:srgbClr val="9EC8E9"/>
                </a:solidFill>
              </a:rPr>
              <a:t>Možnosti předložení záměrů</a:t>
            </a:r>
          </a:p>
        </p:txBody>
      </p:sp>
      <p:sp>
        <p:nvSpPr>
          <p:cNvPr id="25" name="Možnost 1"/>
          <p:cNvSpPr/>
          <p:nvPr/>
        </p:nvSpPr>
        <p:spPr>
          <a:xfrm>
            <a:off x="685800" y="1874520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914400" tIns="73152" rIns="182880" bIns="73152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 dirty="0">
                <a:solidFill>
                  <a:srgbClr val="FFFFFF"/>
                </a:solidFill>
              </a:rPr>
              <a:t>Zaslat vyplněný Word na adresu </a:t>
            </a:r>
            <a:r>
              <a:rPr lang="cs-CZ" sz="1600" b="0" i="0" dirty="0">
                <a:solidFill>
                  <a:srgbClr val="FFFFFF"/>
                </a:solidFill>
                <a:hlinkClick r:id="rId4"/>
              </a:rPr>
              <a:t>jana.knizova</a:t>
            </a:r>
            <a:r>
              <a:rPr lang="cs-CZ" sz="1600" dirty="0">
                <a:solidFill>
                  <a:srgbClr val="FFFFFF"/>
                </a:solidFill>
                <a:hlinkClick r:id="rId4"/>
              </a:rPr>
              <a:t>@mv.gov.cz</a:t>
            </a:r>
            <a:r>
              <a:rPr lang="cs-CZ" sz="1600" dirty="0">
                <a:solidFill>
                  <a:srgbClr val="FFFFFF"/>
                </a:solidFill>
              </a:rPr>
              <a:t> a jana.adamkova@mv.gov.cz</a:t>
            </a:r>
            <a:endParaRPr lang="cs-CZ" sz="1600" b="1" i="0" dirty="0">
              <a:solidFill>
                <a:srgbClr val="F8C2B9"/>
              </a:solidFill>
            </a:endParaRPr>
          </a:p>
        </p:txBody>
      </p:sp>
      <p:sp>
        <p:nvSpPr>
          <p:cNvPr id="26" name="Číslo 1"/>
          <p:cNvSpPr/>
          <p:nvPr/>
        </p:nvSpPr>
        <p:spPr>
          <a:xfrm>
            <a:off x="886968" y="2057400"/>
            <a:ext cx="411480" cy="41148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7" name="Možnost 2"/>
          <p:cNvSpPr/>
          <p:nvPr/>
        </p:nvSpPr>
        <p:spPr>
          <a:xfrm>
            <a:off x="685800" y="2788920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914400" tIns="73152" rIns="182880" bIns="73152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Vložit vyplněný Word do aplikace</a:t>
            </a:r>
          </a:p>
        </p:txBody>
      </p:sp>
      <p:sp>
        <p:nvSpPr>
          <p:cNvPr id="28" name="Číslo 2"/>
          <p:cNvSpPr/>
          <p:nvPr/>
        </p:nvSpPr>
        <p:spPr>
          <a:xfrm>
            <a:off x="886968" y="2971800"/>
            <a:ext cx="411480" cy="41148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9" name="Možnost 3"/>
          <p:cNvSpPr/>
          <p:nvPr/>
        </p:nvSpPr>
        <p:spPr>
          <a:xfrm>
            <a:off x="685800" y="3703320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914400" tIns="73152" rIns="182880" bIns="73152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Vložit informace o záměru přímo do aplikace</a:t>
            </a:r>
          </a:p>
        </p:txBody>
      </p:sp>
      <p:sp>
        <p:nvSpPr>
          <p:cNvPr id="30" name="Číslo 3"/>
          <p:cNvSpPr/>
          <p:nvPr/>
        </p:nvSpPr>
        <p:spPr>
          <a:xfrm>
            <a:off x="886968" y="3886200"/>
            <a:ext cx="411480" cy="41148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1" name="Stav"/>
          <p:cNvSpPr/>
          <p:nvPr/>
        </p:nvSpPr>
        <p:spPr>
          <a:xfrm>
            <a:off x="4709160" y="3584448"/>
            <a:ext cx="1204448" cy="256032"/>
          </a:xfrm>
          <a:prstGeom prst="roundRect">
            <a:avLst>
              <a:gd name="adj" fmla="val 50000"/>
            </a:avLst>
          </a:prstGeom>
          <a:solidFill>
            <a:srgbClr val="F8C2B9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>
                <a:solidFill>
                  <a:srgbClr val="0C1838"/>
                </a:solidFill>
              </a:rPr>
              <a:t>V PŘÍPRAVĚ</a:t>
            </a:r>
          </a:p>
        </p:txBody>
      </p:sp>
      <p:sp>
        <p:nvSpPr>
          <p:cNvPr id="32" name="Odkaz na aplikaci"/>
          <p:cNvSpPr/>
          <p:nvPr/>
        </p:nvSpPr>
        <p:spPr>
          <a:xfrm>
            <a:off x="685800" y="4709160"/>
            <a:ext cx="5394960" cy="105156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F8C2B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 dirty="0">
                <a:solidFill>
                  <a:srgbClr val="9EC8E9"/>
                </a:solidFill>
              </a:rPr>
              <a:t>ODKAZ NA APLIKACI</a:t>
            </a: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1600" b="1" dirty="0">
                <a:solidFill>
                  <a:srgbClr val="F8C2B9"/>
                </a:solidFill>
              </a:rPr>
              <a:t>https://www.eufondy28.cz</a:t>
            </a:r>
            <a:endParaRPr lang="cs-CZ" sz="1600" b="1" i="0" dirty="0">
              <a:solidFill>
                <a:srgbClr val="F8C2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2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082A0-A75C-F9B6-7C9D-5954F4943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EB7B6827-D197-9F11-AA3A-7C7C22760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Metodické informace k předkládaným záměrům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BA60526-19DC-DF28-35C9-3D32171D978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480C7A-549D-C760-0AF8-7E1D130C179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51</a:t>
            </a:fld>
            <a:endParaRPr lang="cs-CZ" dirty="0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3F3403F2-8908-A0F7-457D-7FB16F3C11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129840"/>
              </p:ext>
            </p:extLst>
          </p:nvPr>
        </p:nvGraphicFramePr>
        <p:xfrm>
          <a:off x="685800" y="1508760"/>
          <a:ext cx="3557972" cy="4636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5667198" imgH="8020037" progId="Acrobat.Document.DC">
                  <p:embed/>
                </p:oleObj>
              </mc:Choice>
              <mc:Fallback>
                <p:oleObj name="Acrobat Document" r:id="rId3" imgW="5667198" imgH="802003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508760"/>
                        <a:ext cx="3557972" cy="4636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Záhlaví"/>
          <p:cNvSpPr txBox="1"/>
          <p:nvPr/>
        </p:nvSpPr>
        <p:spPr>
          <a:xfrm>
            <a:off x="4518092" y="1481328"/>
            <a:ext cx="698506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9EC8E9"/>
                </a:solidFill>
              </a:rPr>
              <a:t>Základní informace</a:t>
            </a:r>
          </a:p>
        </p:txBody>
      </p:sp>
      <p:sp>
        <p:nvSpPr>
          <p:cNvPr id="25" name="Parametr – 1. 1. 2028"/>
          <p:cNvSpPr/>
          <p:nvPr/>
        </p:nvSpPr>
        <p:spPr>
          <a:xfrm>
            <a:off x="4518092" y="1920240"/>
            <a:ext cx="3401090" cy="16002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Časová způsobilost nejdříve od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3200" b="1" i="0">
                <a:solidFill>
                  <a:srgbClr val="9EC8E9"/>
                </a:solidFill>
              </a:rPr>
              <a:t>1. 1. 2028</a:t>
            </a:r>
          </a:p>
        </p:txBody>
      </p:sp>
      <p:sp>
        <p:nvSpPr>
          <p:cNvPr id="26" name="Parametr – 5 let"/>
          <p:cNvSpPr/>
          <p:nvPr/>
        </p:nvSpPr>
        <p:spPr>
          <a:xfrm>
            <a:off x="8102062" y="1920240"/>
            <a:ext cx="3401090" cy="160020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0" i="0">
                <a:solidFill>
                  <a:srgbClr val="FFFFFF"/>
                </a:solidFill>
              </a:rPr>
              <a:t>Povinná udržitelnost všech investic</a:t>
            </a:r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cs-CZ" sz="3200" b="1" i="0">
                <a:solidFill>
                  <a:srgbClr val="9EC8E9"/>
                </a:solidFill>
              </a:rPr>
              <a:t>5 let</a:t>
            </a:r>
          </a:p>
        </p:txBody>
      </p:sp>
      <p:sp>
        <p:nvSpPr>
          <p:cNvPr id="27" name="Informace"/>
          <p:cNvSpPr/>
          <p:nvPr/>
        </p:nvSpPr>
        <p:spPr>
          <a:xfrm>
            <a:off x="4518092" y="3703320"/>
            <a:ext cx="6985060" cy="7223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Strategická opora projektu</a:t>
            </a:r>
          </a:p>
        </p:txBody>
      </p:sp>
      <p:sp>
        <p:nvSpPr>
          <p:cNvPr id="28" name="Informace"/>
          <p:cNvSpPr/>
          <p:nvPr/>
        </p:nvSpPr>
        <p:spPr>
          <a:xfrm>
            <a:off x="4518092" y="4562856"/>
            <a:ext cx="6985060" cy="7223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Dvojí financování – posun ke dvojímu vykazování</a:t>
            </a:r>
          </a:p>
        </p:txBody>
      </p:sp>
      <p:sp>
        <p:nvSpPr>
          <p:cNvPr id="29" name="Informace"/>
          <p:cNvSpPr/>
          <p:nvPr/>
        </p:nvSpPr>
        <p:spPr>
          <a:xfrm>
            <a:off x="4518092" y="5422392"/>
            <a:ext cx="6985060" cy="722376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Posun k výkonnostnímu modelu</a:t>
            </a:r>
          </a:p>
        </p:txBody>
      </p:sp>
    </p:spTree>
    <p:extLst>
      <p:ext uri="{BB962C8B-B14F-4D97-AF65-F5344CB8AC3E}">
        <p14:creationId xmlns:p14="http://schemas.microsoft.com/office/powerpoint/2010/main" val="30497374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3912-85BC-0009-EC58-F3F6A93BD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73B048F0-590F-D0BB-2367-F3DDE6D2F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792"/>
            <a:ext cx="9902952" cy="548640"/>
          </a:xfrm>
        </p:spPr>
        <p:txBody>
          <a:bodyPr/>
          <a:lstStyle/>
          <a:p>
            <a:r>
              <a:rPr lang="cs-CZ" sz="2400"/>
              <a:t>Shrnutí nejbližších kroků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EEC2DB75-AB82-7563-C88A-22453A0BBAB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 dirty="0"/>
              <a:t>Ministerstvo vnitra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AA0D09-F882-CA11-4ED3-AE341A15FD0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52</a:t>
            </a:fld>
            <a:endParaRPr lang="cs-CZ" dirty="0"/>
          </a:p>
        </p:txBody>
      </p:sp>
      <p:sp>
        <p:nvSpPr>
          <p:cNvPr id="24" name="Osa"/>
          <p:cNvSpPr/>
          <p:nvPr/>
        </p:nvSpPr>
        <p:spPr>
          <a:xfrm>
            <a:off x="3328416" y="1988820"/>
            <a:ext cx="36576" cy="3072384"/>
          </a:xfrm>
          <a:prstGeom prst="rect">
            <a:avLst/>
          </a:prstGeom>
          <a:solidFill>
            <a:srgbClr val="2E40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rmín – 10/2026"/>
          <p:cNvSpPr/>
          <p:nvPr/>
        </p:nvSpPr>
        <p:spPr>
          <a:xfrm>
            <a:off x="685800" y="1805940"/>
            <a:ext cx="1027124" cy="36576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10/2026</a:t>
            </a:r>
          </a:p>
        </p:txBody>
      </p:sp>
      <p:sp>
        <p:nvSpPr>
          <p:cNvPr id="26" name="Bod"/>
          <p:cNvSpPr/>
          <p:nvPr/>
        </p:nvSpPr>
        <p:spPr>
          <a:xfrm>
            <a:off x="3246120" y="1879092"/>
            <a:ext cx="219456" cy="219456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 w="25400">
            <a:solidFill>
              <a:srgbClr val="0C18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Krok – 10/2026"/>
          <p:cNvSpPr/>
          <p:nvPr/>
        </p:nvSpPr>
        <p:spPr>
          <a:xfrm>
            <a:off x="3703320" y="1554480"/>
            <a:ext cx="7799832" cy="8686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 dirty="0">
                <a:solidFill>
                  <a:srgbClr val="FFFFFF"/>
                </a:solidFill>
              </a:rPr>
              <a:t>Jednání Platformy</a:t>
            </a:r>
          </a:p>
        </p:txBody>
      </p:sp>
      <p:sp>
        <p:nvSpPr>
          <p:cNvPr id="28" name="Termín – Do 4. 12. 2026"/>
          <p:cNvSpPr/>
          <p:nvPr/>
        </p:nvSpPr>
        <p:spPr>
          <a:xfrm>
            <a:off x="685800" y="2830068"/>
            <a:ext cx="1636824" cy="365760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Do 4. 12. 2026</a:t>
            </a:r>
          </a:p>
        </p:txBody>
      </p:sp>
      <p:sp>
        <p:nvSpPr>
          <p:cNvPr id="29" name="Bod"/>
          <p:cNvSpPr/>
          <p:nvPr/>
        </p:nvSpPr>
        <p:spPr>
          <a:xfrm>
            <a:off x="3246120" y="2903220"/>
            <a:ext cx="219456" cy="219456"/>
          </a:xfrm>
          <a:prstGeom prst="roundRect">
            <a:avLst>
              <a:gd name="adj" fmla="val 50000"/>
            </a:avLst>
          </a:prstGeom>
          <a:solidFill>
            <a:srgbClr val="D70C0F"/>
          </a:solidFill>
          <a:ln w="25400">
            <a:solidFill>
              <a:srgbClr val="0C18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Krok – Do 4. 12. 2026"/>
          <p:cNvSpPr/>
          <p:nvPr/>
        </p:nvSpPr>
        <p:spPr>
          <a:xfrm>
            <a:off x="3703320" y="2578608"/>
            <a:ext cx="7799832" cy="8686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19050">
            <a:solidFill>
              <a:srgbClr val="D70C0F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Vkládání projektových záměrů ze strany členů Platformy</a:t>
            </a:r>
          </a:p>
        </p:txBody>
      </p:sp>
      <p:sp>
        <p:nvSpPr>
          <p:cNvPr id="31" name="Termín – Do ledna 2027"/>
          <p:cNvSpPr/>
          <p:nvPr/>
        </p:nvSpPr>
        <p:spPr>
          <a:xfrm>
            <a:off x="685800" y="3854196"/>
            <a:ext cx="1659148" cy="36576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Do ledna 2027</a:t>
            </a:r>
          </a:p>
        </p:txBody>
      </p:sp>
      <p:sp>
        <p:nvSpPr>
          <p:cNvPr id="32" name="Bod"/>
          <p:cNvSpPr/>
          <p:nvPr/>
        </p:nvSpPr>
        <p:spPr>
          <a:xfrm>
            <a:off x="3246120" y="3927348"/>
            <a:ext cx="219456" cy="219456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 w="25400">
            <a:solidFill>
              <a:srgbClr val="0C18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Krok – Do ledna 2027"/>
          <p:cNvSpPr/>
          <p:nvPr/>
        </p:nvSpPr>
        <p:spPr>
          <a:xfrm>
            <a:off x="3703320" y="3602736"/>
            <a:ext cx="7799832" cy="8686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dirty="0">
                <a:solidFill>
                  <a:srgbClr val="FFFFFF"/>
                </a:solidFill>
              </a:rPr>
              <a:t>Individuální jednání s partnery dle potřeby/a</a:t>
            </a:r>
            <a:r>
              <a:rPr lang="cs-CZ" sz="1600" b="0" i="0" dirty="0">
                <a:solidFill>
                  <a:srgbClr val="FFFFFF"/>
                </a:solidFill>
              </a:rPr>
              <a:t>nalýza přijatých záměrů a vytvoření detailní verze 1 kapitol ze strany MV</a:t>
            </a:r>
          </a:p>
        </p:txBody>
      </p:sp>
      <p:sp>
        <p:nvSpPr>
          <p:cNvPr id="34" name="Termín – Q1 – Q2 2027"/>
          <p:cNvSpPr/>
          <p:nvPr/>
        </p:nvSpPr>
        <p:spPr>
          <a:xfrm>
            <a:off x="685800" y="4878324"/>
            <a:ext cx="1569156" cy="365760"/>
          </a:xfrm>
          <a:prstGeom prst="roundRect">
            <a:avLst>
              <a:gd name="adj" fmla="val 50000"/>
            </a:avLst>
          </a:prstGeom>
          <a:solidFill>
            <a:srgbClr val="00469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rgbClr val="FFFFFF"/>
                </a:solidFill>
              </a:rPr>
              <a:t>Q1 – Q2 2027</a:t>
            </a:r>
          </a:p>
        </p:txBody>
      </p:sp>
      <p:sp>
        <p:nvSpPr>
          <p:cNvPr id="35" name="Bod"/>
          <p:cNvSpPr/>
          <p:nvPr/>
        </p:nvSpPr>
        <p:spPr>
          <a:xfrm>
            <a:off x="3246120" y="4951476"/>
            <a:ext cx="219456" cy="219456"/>
          </a:xfrm>
          <a:prstGeom prst="roundRect">
            <a:avLst>
              <a:gd name="adj" fmla="val 50000"/>
            </a:avLst>
          </a:prstGeom>
          <a:solidFill>
            <a:srgbClr val="9EC8E9"/>
          </a:solidFill>
          <a:ln w="25400">
            <a:solidFill>
              <a:srgbClr val="0C183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Krok – Q1 – Q2 2027"/>
          <p:cNvSpPr/>
          <p:nvPr/>
        </p:nvSpPr>
        <p:spPr>
          <a:xfrm>
            <a:off x="3703320" y="4626864"/>
            <a:ext cx="7799832" cy="868680"/>
          </a:xfrm>
          <a:prstGeom prst="roundRect">
            <a:avLst>
              <a:gd name="adj" fmla="val 6000"/>
            </a:avLst>
          </a:prstGeom>
          <a:solidFill>
            <a:srgbClr val="15244F"/>
          </a:solidFill>
          <a:ln w="9525">
            <a:solidFill>
              <a:srgbClr val="2E4079"/>
            </a:solidFill>
          </a:ln>
        </p:spPr>
        <p:txBody>
          <a:bodyPr wrap="square" lIns="201168" tIns="146304" rIns="201168" bIns="146304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0" i="0">
                <a:solidFill>
                  <a:srgbClr val="FFFFFF"/>
                </a:solidFill>
              </a:rPr>
              <a:t>Jednání platformy k jednotlivým kapitolám/aktualizace záměrů dle potřeby</a:t>
            </a:r>
          </a:p>
        </p:txBody>
      </p:sp>
    </p:spTree>
    <p:extLst>
      <p:ext uri="{BB962C8B-B14F-4D97-AF65-F5344CB8AC3E}">
        <p14:creationId xmlns:p14="http://schemas.microsoft.com/office/powerpoint/2010/main" val="26342450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6711" y="4301067"/>
            <a:ext cx="6123289" cy="1811409"/>
          </a:xfrm>
        </p:spPr>
        <p:txBody>
          <a:bodyPr>
            <a:normAutofit fontScale="92500" lnSpcReduction="10000"/>
          </a:bodyPr>
          <a:lstStyle/>
          <a:p>
            <a:r>
              <a:rPr lang="cs-CZ" noProof="0" dirty="0"/>
              <a:t>Stanislav Bogdanov</a:t>
            </a:r>
          </a:p>
          <a:p>
            <a:r>
              <a:rPr lang="cs-CZ" noProof="0" dirty="0">
                <a:hlinkClick r:id="rId3"/>
              </a:rPr>
              <a:t>stan</a:t>
            </a:r>
            <a:r>
              <a:rPr lang="cs-CZ" dirty="0" err="1">
                <a:hlinkClick r:id="rId3"/>
              </a:rPr>
              <a:t>islav</a:t>
            </a:r>
            <a:r>
              <a:rPr lang="cs-CZ" noProof="0" dirty="0">
                <a:hlinkClick r:id="rId3"/>
              </a:rPr>
              <a:t>.</a:t>
            </a:r>
            <a:r>
              <a:rPr lang="cs-CZ" dirty="0" err="1">
                <a:hlinkClick r:id="rId3"/>
              </a:rPr>
              <a:t>bogdanov</a:t>
            </a:r>
            <a:r>
              <a:rPr lang="cs-CZ" noProof="0" dirty="0">
                <a:hlinkClick r:id="rId3"/>
              </a:rPr>
              <a:t>@</a:t>
            </a:r>
            <a:r>
              <a:rPr lang="cs-CZ" dirty="0" err="1">
                <a:hlinkClick r:id="rId3"/>
              </a:rPr>
              <a:t>mv</a:t>
            </a:r>
            <a:r>
              <a:rPr lang="cs-CZ" noProof="0" dirty="0">
                <a:hlinkClick r:id="rId3"/>
              </a:rPr>
              <a:t>.gov.cz</a:t>
            </a:r>
            <a:endParaRPr lang="cs-CZ" noProof="0" dirty="0"/>
          </a:p>
          <a:p>
            <a:endParaRPr lang="cs-CZ" dirty="0"/>
          </a:p>
          <a:p>
            <a:r>
              <a:rPr lang="cs-CZ" noProof="0" dirty="0"/>
              <a:t>Nikola Kučerová</a:t>
            </a:r>
          </a:p>
          <a:p>
            <a:r>
              <a:rPr lang="cs-CZ" noProof="0" dirty="0">
                <a:hlinkClick r:id="rId4"/>
              </a:rPr>
              <a:t>Nikola.kucerova@mv.gov.cz</a:t>
            </a:r>
            <a:r>
              <a:rPr lang="cs-CZ" noProof="0" dirty="0"/>
              <a:t> 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noProof="0" dirty="0"/>
              <a:t>Děkuji</a:t>
            </a:r>
            <a:r>
              <a:rPr lang="cs-CZ" noProof="0"/>
              <a:t> </a:t>
            </a:r>
            <a:br>
              <a:rPr lang="cs-CZ" noProof="0" dirty="0"/>
            </a:br>
            <a:r>
              <a:rPr lang="cs-CZ" noProof="0" dirty="0"/>
              <a:t>za pozornost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D3DDA7E-021A-47B6-F1C4-571A0E14A40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674" y="641675"/>
            <a:ext cx="4194252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3F4E157E-E3E1-6740-B836-DE72813AA057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69CE64EB-08A5-CB4B-BA5A-A4AA83D87898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9E6BE534F60E469CE8F6942E8CB243" ma:contentTypeVersion="3" ma:contentTypeDescription="Vytvoří nový dokument" ma:contentTypeScope="" ma:versionID="f016a36121c73f128f837a688d434fda">
  <xsd:schema xmlns:xsd="http://www.w3.org/2001/XMLSchema" xmlns:xs="http://www.w3.org/2001/XMLSchema" xmlns:p="http://schemas.microsoft.com/office/2006/metadata/properties" xmlns:ns2="46101490-013c-45ea-bf1a-4a68c9a652b7" targetNamespace="http://schemas.microsoft.com/office/2006/metadata/properties" ma:root="true" ma:fieldsID="34c1f9b9eddcae5283eef7731ea9b1bc" ns2:_="">
    <xsd:import namespace="46101490-013c-45ea-bf1a-4a68c9a652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01490-013c-45ea-bf1a-4a68c9a65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19C120-5274-443A-93A6-139E5591E124}">
  <ds:schemaRefs>
    <ds:schemaRef ds:uri="b42b3ace-cfc9-4323-a967-7cca6ffa24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76417A6-8771-430D-A2A0-70E5FBC37019}">
  <ds:schemaRefs>
    <ds:schemaRef ds:uri="46101490-013c-45ea-bf1a-4a68c9a652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powerpoint_urady-se-clenem_sablona-Sts26 (1)</Template>
  <TotalTime>1954</TotalTime>
  <Words>7017</Words>
  <Application>Microsoft Office PowerPoint</Application>
  <PresentationFormat>Širokoúhlá obrazovka</PresentationFormat>
  <Paragraphs>868</Paragraphs>
  <Slides>53</Slides>
  <Notes>53</Notes>
  <HiddenSlides>0</HiddenSlides>
  <MMClips>1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9" baseType="lpstr">
      <vt:lpstr>Aptos</vt:lpstr>
      <vt:lpstr>Arial</vt:lpstr>
      <vt:lpstr>Wingdings</vt:lpstr>
      <vt:lpstr>JVS PPT Dark</vt:lpstr>
      <vt:lpstr>JVS PPS Light</vt:lpstr>
      <vt:lpstr>Acrobat Document</vt:lpstr>
      <vt:lpstr>Platforma přípravy NRPP   1) eGovernment a Digitální infrastruktura 2) Odolnost a kybernetická bezpečnost  3) Veřejná správa</vt:lpstr>
      <vt:lpstr>Agenda dnešního jednání</vt:lpstr>
      <vt:lpstr>Základní informace</vt:lpstr>
      <vt:lpstr>Kontext Platformy a dnešního jednání</vt:lpstr>
      <vt:lpstr>Způsob tvorby vstupního materiálu</vt:lpstr>
      <vt:lpstr>Vztah 2 vstupů – Strategický rámec 28+ a Výstupy z PS gestorů</vt:lpstr>
      <vt:lpstr>Aktuální stav příprav kapitol  Vztah Platformy a UV 537/2026 k přípravě NRPP</vt:lpstr>
      <vt:lpstr>Návaznost problému, nástroje k řešení a reformy/investice</vt:lpstr>
      <vt:lpstr>UV 537/2026 k přípravě NRPP</vt:lpstr>
      <vt:lpstr>UV 537/2026 k přípravě NRPP</vt:lpstr>
      <vt:lpstr>UV 537/2026 k přípravě NRPP</vt:lpstr>
      <vt:lpstr>UV 537/2026 k přípravě NRPP</vt:lpstr>
      <vt:lpstr>Aktuální stav příprav kapitol  Výstupy z platformy gestorů agend eGov, kybernetická bezpečnost, veřejná správa a odolnost a vztah s UV 537/2026 k přípravě NRPP</vt:lpstr>
      <vt:lpstr>Nástroje k řešení a reformy/investice – výstupy platformy MV</vt:lpstr>
      <vt:lpstr>Detail oblastí aktuálně v gesci MV a spolupracujících subjektů (DIA, NÚKIB, MO)</vt:lpstr>
      <vt:lpstr>Strategický rámec EU fondů 2028+ a platforma MV</vt:lpstr>
      <vt:lpstr>Strategický rámec EU fondů 2028+ a platforma MV</vt:lpstr>
      <vt:lpstr>Strategický rámec EU fondů 2028+ a platforma MV</vt:lpstr>
      <vt:lpstr>Strategický rámec EU fondů 2028+ a platforma MV</vt:lpstr>
      <vt:lpstr>Strategický rámec EU fondů 2028+ a platforma MV</vt:lpstr>
      <vt:lpstr>Aktuální stav příprav kapitol  Detail k jednotlivým reformám/investicím</vt:lpstr>
      <vt:lpstr>Metodický postup přípravy reforem/investic</vt:lpstr>
      <vt:lpstr>Shrnující video  </vt:lpstr>
      <vt:lpstr>Oblast: eGovernment a digitální infrastruktura</vt:lpstr>
      <vt:lpstr>Zavedení centrální AI governance a implementace automatizace a AI do eGovernmentu</vt:lpstr>
      <vt:lpstr>Komplexní reforma dlouhodobého řízení informačních systémů veřejné správy</vt:lpstr>
      <vt:lpstr>Strategické projekty eGovernmentu</vt:lpstr>
      <vt:lpstr>Kvalitní správa dat</vt:lpstr>
      <vt:lpstr>Oblast: Odolnost a kybernetická bezpečnost</vt:lpstr>
      <vt:lpstr>Modernizace krizového řízení</vt:lpstr>
      <vt:lpstr>Posílení resilience fungování IZS</vt:lpstr>
      <vt:lpstr>Náborová, ubytovací a výcviková střediska bezpečnostních sborů</vt:lpstr>
      <vt:lpstr>Reforma systému odolnosti vůči bezpečnostním hrozbám</vt:lpstr>
      <vt:lpstr>Strategické projekty v oblasti Odolnosti a kybernetické bezpečnosti – část Odolnosti</vt:lpstr>
      <vt:lpstr>Odolná a připravená veřejná správa a společnost</vt:lpstr>
      <vt:lpstr>Odolná a připravená veřejná správa a společnost</vt:lpstr>
      <vt:lpstr>Odolné vybavení a infrastruktura IZS a MV</vt:lpstr>
      <vt:lpstr>Bezpečné vybavení a infrastruktura AČR a MO</vt:lpstr>
      <vt:lpstr>Oblast: Odolnost a kybernetická bezpečnost</vt:lpstr>
      <vt:lpstr>Regulatorní rámec v oblasti kybernetické bezpečnosti</vt:lpstr>
      <vt:lpstr>Modernizace ochrany utajovaných informací a kryptografické ochrany</vt:lpstr>
      <vt:lpstr>Strategické projekty v oblasti odolnosti a kybernetické bezpečnosti – část kybernetická bezpečnost</vt:lpstr>
      <vt:lpstr>Zvýšení kybernetické bezpečnosti</vt:lpstr>
      <vt:lpstr>Vybudování sdílených řešení v oblasti kybernetické bezpečnosti a neveřejných sítí</vt:lpstr>
      <vt:lpstr>Oblast: Veřejná správa</vt:lpstr>
      <vt:lpstr>Vznik nové soustavy pověřených obecních úřadů a další kompetenční změny na úrovni ÚSC</vt:lpstr>
      <vt:lpstr>Zvýšení role společenství obcí v území</vt:lpstr>
      <vt:lpstr>Plán prací na další období</vt:lpstr>
      <vt:lpstr>Další kroky a harmonogram</vt:lpstr>
      <vt:lpstr>Předkládání záměrů</vt:lpstr>
      <vt:lpstr>Metodické informace k předkládaným záměrům</vt:lpstr>
      <vt:lpstr>Shrnutí nejbližších kroků</vt:lpstr>
      <vt:lpstr>Děkuji  za pozornost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Baťková Lenka, Mgr.</dc:creator>
  <cp:keywords/>
  <dc:description/>
  <cp:lastModifiedBy>Bogdanov Stanislav, Ing.</cp:lastModifiedBy>
  <cp:revision>70</cp:revision>
  <cp:lastPrinted>2025-10-24T08:31:40Z</cp:lastPrinted>
  <dcterms:created xsi:type="dcterms:W3CDTF">2026-04-17T11:40:43Z</dcterms:created>
  <dcterms:modified xsi:type="dcterms:W3CDTF">2026-10-08T19:10:09Z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0x010100D49E6BE534F60E469CE8F6942E8CB243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